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5" r:id="rId10"/>
  </p:sldIdLst>
  <p:sldSz cx="14630400" cy="8229600"/>
  <p:notesSz cx="8229600" cy="14630400"/>
  <p:embeddedFontLst>
    <p:embeddedFont>
      <p:font typeface="Calibri" panose="020F0502020204030204" pitchFamily="34" charset="0"/>
      <p:regular r:id="rId12"/>
      <p:bold r:id="rId13"/>
      <p:italic r:id="rId14"/>
      <p:boldItalic r:id="rId15"/>
    </p:embeddedFont>
    <p:embeddedFont>
      <p:font typeface="Consolas" panose="020B0609020204030204" pitchFamily="49" charset="0"/>
      <p:regular r:id="rId16"/>
      <p:bold r:id="rId17"/>
      <p:italic r:id="rId18"/>
      <p:boldItalic r:id="rId19"/>
    </p:embeddedFont>
    <p:embeddedFont>
      <p:font typeface="Kanit" panose="020B0604020202020204" charset="-34"/>
      <p:regular r:id="rId20"/>
    </p:embeddedFont>
    <p:embeddedFont>
      <p:font typeface="Martel Sans Light"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1" d="100"/>
          <a:sy n="81" d="100"/>
        </p:scale>
        <p:origin x="101" y="1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svg>
</file>

<file path=ppt/media/image26.svg>
</file>

<file path=ppt/media/image27.svg>
</file>

<file path=ppt/media/image28.svg>
</file>

<file path=ppt/media/image3.png>
</file>

<file path=ppt/media/image4.png>
</file>

<file path=ppt/media/image5.png>
</file>

<file path=ppt/media/image6.svg>
</file>

<file path=ppt/media/image7.png>
</file>

<file path=ppt/media/image8.sv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1165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sv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sv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5.svg"/><Relationship Id="rId5" Type="http://schemas.openxmlformats.org/officeDocument/2006/relationships/image" Target="../media/image5.png"/><Relationship Id="rId10" Type="http://schemas.openxmlformats.org/officeDocument/2006/relationships/image" Target="../media/image19.svg"/><Relationship Id="rId4" Type="http://schemas.openxmlformats.org/officeDocument/2006/relationships/image" Target="../media/image14.png"/><Relationship Id="rId9"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22.pn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4.png"/><Relationship Id="rId7" Type="http://schemas.openxmlformats.org/officeDocument/2006/relationships/image" Target="../media/image27.sv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26.svg"/><Relationship Id="rId5" Type="http://schemas.openxmlformats.org/officeDocument/2006/relationships/image" Target="../media/image25.svg"/><Relationship Id="rId4" Type="http://schemas.openxmlformats.org/officeDocument/2006/relationships/image" Target="../media/image5.pn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671763"/>
            <a:ext cx="7468553" cy="1231821"/>
          </a:xfrm>
          <a:prstGeom prst="rect">
            <a:avLst/>
          </a:prstGeom>
          <a:noFill/>
          <a:ln/>
        </p:spPr>
        <p:txBody>
          <a:bodyPr wrap="squar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HTML Day 2: Semantic Formatting &amp; Tables</a:t>
            </a:r>
            <a:endParaRPr lang="en-US" sz="3850" dirty="0"/>
          </a:p>
        </p:txBody>
      </p:sp>
      <p:sp>
        <p:nvSpPr>
          <p:cNvPr id="4" name="Text 1"/>
          <p:cNvSpPr/>
          <p:nvPr/>
        </p:nvSpPr>
        <p:spPr>
          <a:xfrm>
            <a:off x="837724" y="4217670"/>
            <a:ext cx="7468553" cy="1340168"/>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Welcome back to HTML Basics! Today, we're diving deeper into the language of the web, exploring how to structure content with meaning and present data elegantly. We'll uncover the power of semantic HTML and master the art of building tables.</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1409462" y="477322"/>
            <a:ext cx="9042440" cy="510540"/>
          </a:xfrm>
          <a:prstGeom prst="rect">
            <a:avLst/>
          </a:prstGeom>
          <a:noFill/>
          <a:ln/>
        </p:spPr>
        <p:txBody>
          <a:bodyPr wrap="none" lIns="0" tIns="0" rIns="0" bIns="0" rtlCol="0" anchor="t"/>
          <a:lstStyle/>
          <a:p>
            <a:pPr marL="0" indent="0" algn="l">
              <a:lnSpc>
                <a:spcPts val="4000"/>
              </a:lnSpc>
              <a:buNone/>
            </a:pPr>
            <a:r>
              <a:rPr lang="en-US" sz="3200" dirty="0">
                <a:solidFill>
                  <a:srgbClr val="FFFFFF"/>
                </a:solidFill>
                <a:latin typeface="Kanit" pitchFamily="34" charset="0"/>
                <a:ea typeface="Kanit" pitchFamily="34" charset="-122"/>
                <a:cs typeface="Kanit" pitchFamily="34" charset="-120"/>
              </a:rPr>
              <a:t>Semantic Formatting: More Than Just Appearance</a:t>
            </a:r>
            <a:endParaRPr lang="en-US" sz="3200" dirty="0"/>
          </a:p>
        </p:txBody>
      </p:sp>
      <p:sp>
        <p:nvSpPr>
          <p:cNvPr id="3" name="Text 1"/>
          <p:cNvSpPr/>
          <p:nvPr/>
        </p:nvSpPr>
        <p:spPr>
          <a:xfrm>
            <a:off x="1409462" y="1335048"/>
            <a:ext cx="11811357" cy="578168"/>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Semantic HTML tags provide meaning to content, not just styling. While </a:t>
            </a:r>
            <a:r>
              <a:rPr lang="en-US" sz="1350" dirty="0">
                <a:solidFill>
                  <a:srgbClr val="D9E1FF"/>
                </a:solidFill>
                <a:highlight>
                  <a:srgbClr val="1D1942"/>
                </a:highlight>
                <a:latin typeface="Consolas" pitchFamily="34" charset="0"/>
                <a:ea typeface="Consolas" pitchFamily="34" charset="-122"/>
                <a:cs typeface="Consolas" pitchFamily="34" charset="-120"/>
              </a:rPr>
              <a:t>&lt;b&gt;</a:t>
            </a:r>
            <a:r>
              <a:rPr lang="en-US" sz="1350" dirty="0">
                <a:solidFill>
                  <a:srgbClr val="D9E1FF"/>
                </a:solidFill>
                <a:latin typeface="Martel Sans Light" pitchFamily="34" charset="0"/>
                <a:ea typeface="Martel Sans Light" pitchFamily="34" charset="-122"/>
                <a:cs typeface="Martel Sans Light" pitchFamily="34" charset="-120"/>
              </a:rPr>
              <a:t> and </a:t>
            </a:r>
            <a:r>
              <a:rPr lang="en-US" sz="1350" dirty="0">
                <a:solidFill>
                  <a:srgbClr val="D9E1FF"/>
                </a:solidFill>
                <a:highlight>
                  <a:srgbClr val="1D1942"/>
                </a:highlight>
                <a:latin typeface="Consolas" pitchFamily="34" charset="0"/>
                <a:ea typeface="Consolas" pitchFamily="34" charset="-122"/>
                <a:cs typeface="Consolas" pitchFamily="34" charset="-120"/>
              </a:rPr>
              <a:t>&lt;strong&gt;</a:t>
            </a:r>
            <a:r>
              <a:rPr lang="en-US" sz="1350" dirty="0">
                <a:solidFill>
                  <a:srgbClr val="D9E1FF"/>
                </a:solidFill>
                <a:latin typeface="Martel Sans Light" pitchFamily="34" charset="0"/>
                <a:ea typeface="Martel Sans Light" pitchFamily="34" charset="-122"/>
                <a:cs typeface="Martel Sans Light" pitchFamily="34" charset="-120"/>
              </a:rPr>
              <a:t> might look similar visually, their underlying purpose is distinct.</a:t>
            </a:r>
            <a:endParaRPr lang="en-US" sz="1350" dirty="0"/>
          </a:p>
        </p:txBody>
      </p:sp>
      <p:sp>
        <p:nvSpPr>
          <p:cNvPr id="4" name="Text 2"/>
          <p:cNvSpPr/>
          <p:nvPr/>
        </p:nvSpPr>
        <p:spPr>
          <a:xfrm>
            <a:off x="1409462" y="2282071"/>
            <a:ext cx="2450902" cy="306348"/>
          </a:xfrm>
          <a:prstGeom prst="rect">
            <a:avLst/>
          </a:prstGeom>
          <a:noFill/>
          <a:ln/>
        </p:spPr>
        <p:txBody>
          <a:bodyPr wrap="none" lIns="0" tIns="0" rIns="0" bIns="0" rtlCol="0" anchor="t"/>
          <a:lstStyle/>
          <a:p>
            <a:pPr marL="0" indent="0" algn="l">
              <a:lnSpc>
                <a:spcPts val="2400"/>
              </a:lnSpc>
              <a:buNone/>
            </a:pPr>
            <a:r>
              <a:rPr lang="en-US" sz="1900" dirty="0">
                <a:solidFill>
                  <a:srgbClr val="FFFFFF"/>
                </a:solidFill>
                <a:latin typeface="Kanit" pitchFamily="34" charset="0"/>
                <a:ea typeface="Kanit" pitchFamily="34" charset="-122"/>
                <a:cs typeface="Kanit" pitchFamily="34" charset="-120"/>
              </a:rPr>
              <a:t>&lt;b&gt; vs. &lt;strong&gt;</a:t>
            </a:r>
            <a:endParaRPr lang="en-US" sz="1900" dirty="0"/>
          </a:p>
        </p:txBody>
      </p:sp>
      <p:sp>
        <p:nvSpPr>
          <p:cNvPr id="5" name="Text 3"/>
          <p:cNvSpPr/>
          <p:nvPr/>
        </p:nvSpPr>
        <p:spPr>
          <a:xfrm>
            <a:off x="1409462" y="2762012"/>
            <a:ext cx="5693926" cy="855821"/>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The </a:t>
            </a:r>
            <a:r>
              <a:rPr lang="en-US" sz="1350" dirty="0">
                <a:solidFill>
                  <a:srgbClr val="D9E1FF"/>
                </a:solidFill>
                <a:highlight>
                  <a:srgbClr val="1D1942"/>
                </a:highlight>
                <a:latin typeface="Consolas" pitchFamily="34" charset="0"/>
                <a:ea typeface="Consolas" pitchFamily="34" charset="-122"/>
                <a:cs typeface="Consolas" pitchFamily="34" charset="-120"/>
              </a:rPr>
              <a:t>&lt;b&gt;</a:t>
            </a:r>
            <a:r>
              <a:rPr lang="en-US" sz="1350" dirty="0">
                <a:solidFill>
                  <a:srgbClr val="D9E1FF"/>
                </a:solidFill>
                <a:latin typeface="Martel Sans Light" pitchFamily="34" charset="0"/>
                <a:ea typeface="Martel Sans Light" pitchFamily="34" charset="-122"/>
                <a:cs typeface="Martel Sans Light" pitchFamily="34" charset="-120"/>
              </a:rPr>
              <a:t> tag is for making text bold for presentational purposes, without conveying any extra importance. Think of it like making a word stand out in a newspaper headline.</a:t>
            </a:r>
            <a:endParaRPr lang="en-US" sz="1350" dirty="0"/>
          </a:p>
        </p:txBody>
      </p:sp>
      <p:sp>
        <p:nvSpPr>
          <p:cNvPr id="6" name="Shape 4"/>
          <p:cNvSpPr/>
          <p:nvPr/>
        </p:nvSpPr>
        <p:spPr>
          <a:xfrm>
            <a:off x="1409462" y="3813096"/>
            <a:ext cx="5693926" cy="537924"/>
          </a:xfrm>
          <a:prstGeom prst="roundRect">
            <a:avLst>
              <a:gd name="adj" fmla="val 4841"/>
            </a:avLst>
          </a:prstGeom>
          <a:solidFill>
            <a:srgbClr val="1D1942"/>
          </a:solidFill>
          <a:ln/>
        </p:spPr>
      </p:sp>
      <p:sp>
        <p:nvSpPr>
          <p:cNvPr id="7" name="Shape 5"/>
          <p:cNvSpPr/>
          <p:nvPr/>
        </p:nvSpPr>
        <p:spPr>
          <a:xfrm>
            <a:off x="1400889" y="3813096"/>
            <a:ext cx="5711071" cy="537924"/>
          </a:xfrm>
          <a:prstGeom prst="roundRect">
            <a:avLst>
              <a:gd name="adj" fmla="val 4841"/>
            </a:avLst>
          </a:prstGeom>
          <a:solidFill>
            <a:srgbClr val="1D1942"/>
          </a:solidFill>
          <a:ln/>
        </p:spPr>
      </p:sp>
      <p:sp>
        <p:nvSpPr>
          <p:cNvPr id="8" name="Text 6"/>
          <p:cNvSpPr/>
          <p:nvPr/>
        </p:nvSpPr>
        <p:spPr>
          <a:xfrm>
            <a:off x="1574483" y="3943231"/>
            <a:ext cx="5363885" cy="277654"/>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highlight>
                  <a:srgbClr val="1D1942"/>
                </a:highlight>
                <a:latin typeface="Consolas Light" pitchFamily="34" charset="0"/>
                <a:ea typeface="Consolas Light" pitchFamily="34" charset="-122"/>
                <a:cs typeface="Consolas Light" pitchFamily="34" charset="-120"/>
              </a:rPr>
              <a:t>&lt;p&gt;This is &lt;b&gt;just bold&lt;/b&gt; text.&lt;/p&gt;</a:t>
            </a:r>
            <a:endParaRPr lang="en-US" sz="1350" dirty="0"/>
          </a:p>
        </p:txBody>
      </p:sp>
      <p:sp>
        <p:nvSpPr>
          <p:cNvPr id="9" name="Text 7"/>
          <p:cNvSpPr/>
          <p:nvPr/>
        </p:nvSpPr>
        <p:spPr>
          <a:xfrm>
            <a:off x="7534394" y="2282071"/>
            <a:ext cx="2639258" cy="306348"/>
          </a:xfrm>
          <a:prstGeom prst="rect">
            <a:avLst/>
          </a:prstGeom>
          <a:noFill/>
          <a:ln/>
        </p:spPr>
        <p:txBody>
          <a:bodyPr wrap="none" lIns="0" tIns="0" rIns="0" bIns="0" rtlCol="0" anchor="t"/>
          <a:lstStyle/>
          <a:p>
            <a:pPr marL="0" indent="0" algn="l">
              <a:lnSpc>
                <a:spcPts val="2400"/>
              </a:lnSpc>
              <a:buNone/>
            </a:pPr>
            <a:r>
              <a:rPr lang="en-US" sz="1900" dirty="0">
                <a:solidFill>
                  <a:srgbClr val="FFFFFF"/>
                </a:solidFill>
                <a:latin typeface="Kanit" pitchFamily="34" charset="0"/>
                <a:ea typeface="Kanit" pitchFamily="34" charset="-122"/>
                <a:cs typeface="Kanit" pitchFamily="34" charset="-120"/>
              </a:rPr>
              <a:t>&lt;strong&gt; for Importance</a:t>
            </a:r>
            <a:endParaRPr lang="en-US" sz="1900" dirty="0"/>
          </a:p>
        </p:txBody>
      </p:sp>
      <p:sp>
        <p:nvSpPr>
          <p:cNvPr id="10" name="Text 8"/>
          <p:cNvSpPr/>
          <p:nvPr/>
        </p:nvSpPr>
        <p:spPr>
          <a:xfrm>
            <a:off x="7534394" y="2762012"/>
            <a:ext cx="5693926" cy="855821"/>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The </a:t>
            </a:r>
            <a:r>
              <a:rPr lang="en-US" sz="1350" dirty="0">
                <a:solidFill>
                  <a:srgbClr val="D9E1FF"/>
                </a:solidFill>
                <a:highlight>
                  <a:srgbClr val="1D1942"/>
                </a:highlight>
                <a:latin typeface="Consolas" pitchFamily="34" charset="0"/>
                <a:ea typeface="Consolas" pitchFamily="34" charset="-122"/>
                <a:cs typeface="Consolas" pitchFamily="34" charset="-120"/>
              </a:rPr>
              <a:t>&lt;strong&gt;</a:t>
            </a:r>
            <a:r>
              <a:rPr lang="en-US" sz="1350" dirty="0">
                <a:solidFill>
                  <a:srgbClr val="D9E1FF"/>
                </a:solidFill>
                <a:latin typeface="Martel Sans Light" pitchFamily="34" charset="0"/>
                <a:ea typeface="Martel Sans Light" pitchFamily="34" charset="-122"/>
                <a:cs typeface="Martel Sans Light" pitchFamily="34" charset="-120"/>
              </a:rPr>
              <a:t> tag indicates that the enclosed text has strong importance, seriousness, or urgency. Screen readers will often emphasize this text. It's about meaning, not just looks.</a:t>
            </a:r>
            <a:endParaRPr lang="en-US" sz="1350" dirty="0"/>
          </a:p>
        </p:txBody>
      </p:sp>
      <p:sp>
        <p:nvSpPr>
          <p:cNvPr id="11" name="Shape 9"/>
          <p:cNvSpPr/>
          <p:nvPr/>
        </p:nvSpPr>
        <p:spPr>
          <a:xfrm>
            <a:off x="7534394" y="3813096"/>
            <a:ext cx="5693926" cy="537924"/>
          </a:xfrm>
          <a:prstGeom prst="roundRect">
            <a:avLst>
              <a:gd name="adj" fmla="val 4841"/>
            </a:avLst>
          </a:prstGeom>
          <a:solidFill>
            <a:srgbClr val="1D1942"/>
          </a:solidFill>
          <a:ln/>
        </p:spPr>
      </p:sp>
      <p:sp>
        <p:nvSpPr>
          <p:cNvPr id="12" name="Shape 10"/>
          <p:cNvSpPr/>
          <p:nvPr/>
        </p:nvSpPr>
        <p:spPr>
          <a:xfrm>
            <a:off x="7525822" y="3813096"/>
            <a:ext cx="5711071" cy="537924"/>
          </a:xfrm>
          <a:prstGeom prst="roundRect">
            <a:avLst>
              <a:gd name="adj" fmla="val 4841"/>
            </a:avLst>
          </a:prstGeom>
          <a:solidFill>
            <a:srgbClr val="1D1942"/>
          </a:solidFill>
          <a:ln/>
        </p:spPr>
      </p:sp>
      <p:sp>
        <p:nvSpPr>
          <p:cNvPr id="13" name="Text 11"/>
          <p:cNvSpPr/>
          <p:nvPr/>
        </p:nvSpPr>
        <p:spPr>
          <a:xfrm>
            <a:off x="7699415" y="3943231"/>
            <a:ext cx="5363885" cy="277654"/>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highlight>
                  <a:srgbClr val="1D1942"/>
                </a:highlight>
                <a:latin typeface="Consolas Light" pitchFamily="34" charset="0"/>
                <a:ea typeface="Consolas Light" pitchFamily="34" charset="-122"/>
                <a:cs typeface="Consolas Light" pitchFamily="34" charset="-120"/>
              </a:rPr>
              <a:t>&lt;p&gt;This is &lt;strong&gt;important&lt;/strong&gt; text.&lt;/p&gt;</a:t>
            </a:r>
            <a:endParaRPr lang="en-US" sz="1350" dirty="0"/>
          </a:p>
        </p:txBody>
      </p:sp>
      <p:sp>
        <p:nvSpPr>
          <p:cNvPr id="14" name="Text 12"/>
          <p:cNvSpPr/>
          <p:nvPr/>
        </p:nvSpPr>
        <p:spPr>
          <a:xfrm>
            <a:off x="1409462" y="4741545"/>
            <a:ext cx="11811357" cy="277654"/>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Beyond bolding, HTML offers tags for various textual nuances:</a:t>
            </a:r>
            <a:endParaRPr lang="en-US" sz="1350" dirty="0"/>
          </a:p>
        </p:txBody>
      </p:sp>
      <p:sp>
        <p:nvSpPr>
          <p:cNvPr id="15" name="Shape 13"/>
          <p:cNvSpPr/>
          <p:nvPr/>
        </p:nvSpPr>
        <p:spPr>
          <a:xfrm>
            <a:off x="1409462" y="5474851"/>
            <a:ext cx="3821311" cy="2278142"/>
          </a:xfrm>
          <a:prstGeom prst="roundRect">
            <a:avLst>
              <a:gd name="adj" fmla="val 4817"/>
            </a:avLst>
          </a:prstGeom>
          <a:solidFill>
            <a:srgbClr val="100C35"/>
          </a:solidFill>
          <a:ln/>
        </p:spPr>
      </p:sp>
      <p:pic>
        <p:nvPicPr>
          <p:cNvPr id="16" name="Image 0" descr="preencoded.png"/>
          <p:cNvPicPr>
            <a:picLocks noChangeAspect="1"/>
          </p:cNvPicPr>
          <p:nvPr/>
        </p:nvPicPr>
        <p:blipFill>
          <a:blip r:embed="rId3"/>
          <a:stretch>
            <a:fillRect/>
          </a:stretch>
        </p:blipFill>
        <p:spPr>
          <a:xfrm>
            <a:off x="1409462" y="5451991"/>
            <a:ext cx="3821311" cy="91440"/>
          </a:xfrm>
          <a:prstGeom prst="rect">
            <a:avLst/>
          </a:prstGeom>
        </p:spPr>
      </p:pic>
      <p:pic>
        <p:nvPicPr>
          <p:cNvPr id="17" name="Image 1" descr="preencoded.png"/>
          <p:cNvPicPr>
            <a:picLocks noChangeAspect="1"/>
          </p:cNvPicPr>
          <p:nvPr/>
        </p:nvPicPr>
        <p:blipFill>
          <a:blip r:embed="rId4"/>
          <a:stretch>
            <a:fillRect/>
          </a:stretch>
        </p:blipFill>
        <p:spPr>
          <a:xfrm>
            <a:off x="3059668" y="5214461"/>
            <a:ext cx="520779" cy="520779"/>
          </a:xfrm>
          <a:prstGeom prst="rect">
            <a:avLst/>
          </a:prstGeom>
        </p:spPr>
      </p:pic>
      <p:pic>
        <p:nvPicPr>
          <p:cNvPr id="18" name="Image 2"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215878" y="5370671"/>
            <a:ext cx="208240" cy="208240"/>
          </a:xfrm>
          <a:prstGeom prst="rect">
            <a:avLst/>
          </a:prstGeom>
        </p:spPr>
      </p:pic>
      <p:sp>
        <p:nvSpPr>
          <p:cNvPr id="19" name="Text 14"/>
          <p:cNvSpPr/>
          <p:nvPr/>
        </p:nvSpPr>
        <p:spPr>
          <a:xfrm>
            <a:off x="1605915" y="5908834"/>
            <a:ext cx="2042398" cy="255151"/>
          </a:xfrm>
          <a:prstGeom prst="rect">
            <a:avLst/>
          </a:prstGeom>
          <a:noFill/>
          <a:ln/>
        </p:spPr>
        <p:txBody>
          <a:bodyPr wrap="none" lIns="0" tIns="0" rIns="0" bIns="0" rtlCol="0" anchor="t"/>
          <a:lstStyle/>
          <a:p>
            <a:pPr marL="0" indent="0" algn="l">
              <a:lnSpc>
                <a:spcPts val="2000"/>
              </a:lnSpc>
              <a:buNone/>
            </a:pPr>
            <a:r>
              <a:rPr lang="en-US" sz="1600" dirty="0">
                <a:solidFill>
                  <a:srgbClr val="D9E1FF"/>
                </a:solidFill>
                <a:latin typeface="Kanit" pitchFamily="34" charset="0"/>
                <a:ea typeface="Kanit" pitchFamily="34" charset="-122"/>
                <a:cs typeface="Kanit" pitchFamily="34" charset="-120"/>
              </a:rPr>
              <a:t>&lt;mark&gt; (Highlight)</a:t>
            </a:r>
            <a:endParaRPr lang="en-US" sz="1600" dirty="0"/>
          </a:p>
        </p:txBody>
      </p:sp>
      <p:sp>
        <p:nvSpPr>
          <p:cNvPr id="20" name="Text 15"/>
          <p:cNvSpPr/>
          <p:nvPr/>
        </p:nvSpPr>
        <p:spPr>
          <a:xfrm>
            <a:off x="1605915" y="6268045"/>
            <a:ext cx="3428405" cy="555308"/>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Highlights text, often used for relevance in a search result.</a:t>
            </a:r>
            <a:endParaRPr lang="en-US" sz="1350" dirty="0"/>
          </a:p>
        </p:txBody>
      </p:sp>
      <p:sp>
        <p:nvSpPr>
          <p:cNvPr id="21" name="Shape 16"/>
          <p:cNvSpPr/>
          <p:nvPr/>
        </p:nvSpPr>
        <p:spPr>
          <a:xfrm>
            <a:off x="1605915" y="7018615"/>
            <a:ext cx="3428405" cy="537924"/>
          </a:xfrm>
          <a:prstGeom prst="roundRect">
            <a:avLst>
              <a:gd name="adj" fmla="val 4841"/>
            </a:avLst>
          </a:prstGeom>
          <a:solidFill>
            <a:srgbClr val="1D1942"/>
          </a:solidFill>
          <a:ln/>
        </p:spPr>
      </p:sp>
      <p:sp>
        <p:nvSpPr>
          <p:cNvPr id="22" name="Shape 17"/>
          <p:cNvSpPr/>
          <p:nvPr/>
        </p:nvSpPr>
        <p:spPr>
          <a:xfrm>
            <a:off x="1597343" y="7018615"/>
            <a:ext cx="3445550" cy="537924"/>
          </a:xfrm>
          <a:prstGeom prst="roundRect">
            <a:avLst>
              <a:gd name="adj" fmla="val 4841"/>
            </a:avLst>
          </a:prstGeom>
          <a:solidFill>
            <a:srgbClr val="1D1942"/>
          </a:solidFill>
          <a:ln/>
        </p:spPr>
      </p:sp>
      <p:sp>
        <p:nvSpPr>
          <p:cNvPr id="23" name="Text 18"/>
          <p:cNvSpPr/>
          <p:nvPr/>
        </p:nvSpPr>
        <p:spPr>
          <a:xfrm>
            <a:off x="1770936" y="7148751"/>
            <a:ext cx="3098363" cy="277654"/>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highlight>
                  <a:srgbClr val="1D1942"/>
                </a:highlight>
                <a:latin typeface="Consolas Light" pitchFamily="34" charset="0"/>
                <a:ea typeface="Consolas Light" pitchFamily="34" charset="-122"/>
                <a:cs typeface="Consolas Light" pitchFamily="34" charset="-120"/>
              </a:rPr>
              <a:t>&lt;mark&gt;New Feature&lt;/mark&gt;</a:t>
            </a:r>
            <a:endParaRPr lang="en-US" sz="1350" dirty="0"/>
          </a:p>
        </p:txBody>
      </p:sp>
      <p:sp>
        <p:nvSpPr>
          <p:cNvPr id="24" name="Shape 19"/>
          <p:cNvSpPr/>
          <p:nvPr/>
        </p:nvSpPr>
        <p:spPr>
          <a:xfrm>
            <a:off x="5404366" y="5474851"/>
            <a:ext cx="3821430" cy="2278142"/>
          </a:xfrm>
          <a:prstGeom prst="roundRect">
            <a:avLst>
              <a:gd name="adj" fmla="val 4817"/>
            </a:avLst>
          </a:prstGeom>
          <a:solidFill>
            <a:srgbClr val="100C35"/>
          </a:solidFill>
          <a:ln/>
        </p:spPr>
      </p:sp>
      <p:pic>
        <p:nvPicPr>
          <p:cNvPr id="25" name="Image 3" descr="preencoded.png"/>
          <p:cNvPicPr>
            <a:picLocks noChangeAspect="1"/>
          </p:cNvPicPr>
          <p:nvPr/>
        </p:nvPicPr>
        <p:blipFill>
          <a:blip r:embed="rId7"/>
          <a:stretch>
            <a:fillRect/>
          </a:stretch>
        </p:blipFill>
        <p:spPr>
          <a:xfrm>
            <a:off x="5404366" y="5451991"/>
            <a:ext cx="3821430" cy="91440"/>
          </a:xfrm>
          <a:prstGeom prst="rect">
            <a:avLst/>
          </a:prstGeom>
        </p:spPr>
      </p:pic>
      <p:pic>
        <p:nvPicPr>
          <p:cNvPr id="26" name="Image 4" descr="preencoded.png"/>
          <p:cNvPicPr>
            <a:picLocks noChangeAspect="1"/>
          </p:cNvPicPr>
          <p:nvPr/>
        </p:nvPicPr>
        <p:blipFill>
          <a:blip r:embed="rId4"/>
          <a:stretch>
            <a:fillRect/>
          </a:stretch>
        </p:blipFill>
        <p:spPr>
          <a:xfrm>
            <a:off x="7054691" y="5214461"/>
            <a:ext cx="520779" cy="520779"/>
          </a:xfrm>
          <a:prstGeom prst="rect">
            <a:avLst/>
          </a:prstGeom>
        </p:spPr>
      </p:pic>
      <p:pic>
        <p:nvPicPr>
          <p:cNvPr id="27" name="Image 5" descr="preencoded.png"/>
          <p:cNvPicPr>
            <a:picLocks noChangeAspect="1"/>
          </p:cNvPicPr>
          <p:nvPr/>
        </p:nvPicPr>
        <p:blipFill>
          <a:blip r:embed="rId5">
            <a:extLst>
              <a:ext uri="{96DAC541-7B7A-43D3-8B79-37D633B846F1}">
                <asvg:svgBlip xmlns:asvg="http://schemas.microsoft.com/office/drawing/2016/SVG/main" r:embed="rId8"/>
              </a:ext>
            </a:extLst>
          </a:blip>
          <a:stretch>
            <a:fillRect/>
          </a:stretch>
        </p:blipFill>
        <p:spPr>
          <a:xfrm>
            <a:off x="7210901" y="5370671"/>
            <a:ext cx="208240" cy="208240"/>
          </a:xfrm>
          <a:prstGeom prst="rect">
            <a:avLst/>
          </a:prstGeom>
        </p:spPr>
      </p:pic>
      <p:sp>
        <p:nvSpPr>
          <p:cNvPr id="28" name="Text 20"/>
          <p:cNvSpPr/>
          <p:nvPr/>
        </p:nvSpPr>
        <p:spPr>
          <a:xfrm>
            <a:off x="5600819" y="5908834"/>
            <a:ext cx="2042398" cy="255151"/>
          </a:xfrm>
          <a:prstGeom prst="rect">
            <a:avLst/>
          </a:prstGeom>
          <a:noFill/>
          <a:ln/>
        </p:spPr>
        <p:txBody>
          <a:bodyPr wrap="none" lIns="0" tIns="0" rIns="0" bIns="0" rtlCol="0" anchor="t"/>
          <a:lstStyle/>
          <a:p>
            <a:pPr marL="0" indent="0" algn="l">
              <a:lnSpc>
                <a:spcPts val="2000"/>
              </a:lnSpc>
              <a:buNone/>
            </a:pPr>
            <a:r>
              <a:rPr lang="en-US" sz="1600" dirty="0">
                <a:solidFill>
                  <a:srgbClr val="D9E1FF"/>
                </a:solidFill>
                <a:latin typeface="Kanit" pitchFamily="34" charset="0"/>
                <a:ea typeface="Kanit" pitchFamily="34" charset="-122"/>
                <a:cs typeface="Kanit" pitchFamily="34" charset="-120"/>
              </a:rPr>
              <a:t>&lt;del&gt; (Deleted)</a:t>
            </a:r>
            <a:endParaRPr lang="en-US" sz="1600" dirty="0"/>
          </a:p>
        </p:txBody>
      </p:sp>
      <p:sp>
        <p:nvSpPr>
          <p:cNvPr id="29" name="Text 21"/>
          <p:cNvSpPr/>
          <p:nvPr/>
        </p:nvSpPr>
        <p:spPr>
          <a:xfrm>
            <a:off x="5600819" y="6268045"/>
            <a:ext cx="3428524" cy="555308"/>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Indicates text that has been deleted from a document.</a:t>
            </a:r>
            <a:endParaRPr lang="en-US" sz="1350" dirty="0"/>
          </a:p>
        </p:txBody>
      </p:sp>
      <p:sp>
        <p:nvSpPr>
          <p:cNvPr id="30" name="Shape 22"/>
          <p:cNvSpPr/>
          <p:nvPr/>
        </p:nvSpPr>
        <p:spPr>
          <a:xfrm>
            <a:off x="5600819" y="7018615"/>
            <a:ext cx="3428524" cy="537924"/>
          </a:xfrm>
          <a:prstGeom prst="roundRect">
            <a:avLst>
              <a:gd name="adj" fmla="val 4841"/>
            </a:avLst>
          </a:prstGeom>
          <a:solidFill>
            <a:srgbClr val="1D1942"/>
          </a:solidFill>
          <a:ln/>
        </p:spPr>
      </p:sp>
      <p:sp>
        <p:nvSpPr>
          <p:cNvPr id="31" name="Shape 23"/>
          <p:cNvSpPr/>
          <p:nvPr/>
        </p:nvSpPr>
        <p:spPr>
          <a:xfrm>
            <a:off x="5592247" y="7018615"/>
            <a:ext cx="3445669" cy="537924"/>
          </a:xfrm>
          <a:prstGeom prst="roundRect">
            <a:avLst>
              <a:gd name="adj" fmla="val 4841"/>
            </a:avLst>
          </a:prstGeom>
          <a:solidFill>
            <a:srgbClr val="1D1942"/>
          </a:solidFill>
          <a:ln/>
        </p:spPr>
      </p:sp>
      <p:sp>
        <p:nvSpPr>
          <p:cNvPr id="32" name="Text 24"/>
          <p:cNvSpPr/>
          <p:nvPr/>
        </p:nvSpPr>
        <p:spPr>
          <a:xfrm>
            <a:off x="5765840" y="7148751"/>
            <a:ext cx="3098483" cy="277654"/>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highlight>
                  <a:srgbClr val="1D1942"/>
                </a:highlight>
                <a:latin typeface="Consolas Light" pitchFamily="34" charset="0"/>
                <a:ea typeface="Consolas Light" pitchFamily="34" charset="-122"/>
                <a:cs typeface="Consolas Light" pitchFamily="34" charset="-120"/>
              </a:rPr>
              <a:t>Old Price: &lt;del&gt;$99&lt;/del&gt;</a:t>
            </a:r>
            <a:endParaRPr lang="en-US" sz="1350" dirty="0"/>
          </a:p>
        </p:txBody>
      </p:sp>
      <p:sp>
        <p:nvSpPr>
          <p:cNvPr id="33" name="Shape 25"/>
          <p:cNvSpPr/>
          <p:nvPr/>
        </p:nvSpPr>
        <p:spPr>
          <a:xfrm>
            <a:off x="9399389" y="5474851"/>
            <a:ext cx="3821430" cy="2278142"/>
          </a:xfrm>
          <a:prstGeom prst="roundRect">
            <a:avLst>
              <a:gd name="adj" fmla="val 4817"/>
            </a:avLst>
          </a:prstGeom>
          <a:solidFill>
            <a:srgbClr val="100C35"/>
          </a:solidFill>
          <a:ln/>
        </p:spPr>
      </p:sp>
      <p:pic>
        <p:nvPicPr>
          <p:cNvPr id="34" name="Image 6" descr="preencoded.png"/>
          <p:cNvPicPr>
            <a:picLocks noChangeAspect="1"/>
          </p:cNvPicPr>
          <p:nvPr/>
        </p:nvPicPr>
        <p:blipFill>
          <a:blip r:embed="rId7"/>
          <a:stretch>
            <a:fillRect/>
          </a:stretch>
        </p:blipFill>
        <p:spPr>
          <a:xfrm>
            <a:off x="9399389" y="5451991"/>
            <a:ext cx="3821430" cy="91440"/>
          </a:xfrm>
          <a:prstGeom prst="rect">
            <a:avLst/>
          </a:prstGeom>
        </p:spPr>
      </p:pic>
      <p:pic>
        <p:nvPicPr>
          <p:cNvPr id="35" name="Image 7" descr="preencoded.png"/>
          <p:cNvPicPr>
            <a:picLocks noChangeAspect="1"/>
          </p:cNvPicPr>
          <p:nvPr/>
        </p:nvPicPr>
        <p:blipFill>
          <a:blip r:embed="rId4"/>
          <a:stretch>
            <a:fillRect/>
          </a:stretch>
        </p:blipFill>
        <p:spPr>
          <a:xfrm>
            <a:off x="11049714" y="5214461"/>
            <a:ext cx="520779" cy="520779"/>
          </a:xfrm>
          <a:prstGeom prst="rect">
            <a:avLst/>
          </a:prstGeom>
        </p:spPr>
      </p:pic>
      <p:pic>
        <p:nvPicPr>
          <p:cNvPr id="36" name="Image 8" descr="preencoded.png"/>
          <p:cNvPicPr>
            <a:picLocks noChangeAspect="1"/>
          </p:cNvPicPr>
          <p:nvPr/>
        </p:nvPicPr>
        <p:blipFill>
          <a:blip r:embed="rId5">
            <a:extLst>
              <a:ext uri="{96DAC541-7B7A-43D3-8B79-37D633B846F1}">
                <asvg:svgBlip xmlns:asvg="http://schemas.microsoft.com/office/drawing/2016/SVG/main" r:embed="rId9"/>
              </a:ext>
            </a:extLst>
          </a:blip>
          <a:stretch>
            <a:fillRect/>
          </a:stretch>
        </p:blipFill>
        <p:spPr>
          <a:xfrm>
            <a:off x="11205924" y="5370671"/>
            <a:ext cx="208240" cy="208240"/>
          </a:xfrm>
          <a:prstGeom prst="rect">
            <a:avLst/>
          </a:prstGeom>
        </p:spPr>
      </p:pic>
      <p:sp>
        <p:nvSpPr>
          <p:cNvPr id="37" name="Text 26"/>
          <p:cNvSpPr/>
          <p:nvPr/>
        </p:nvSpPr>
        <p:spPr>
          <a:xfrm>
            <a:off x="9595842" y="5908834"/>
            <a:ext cx="2042398" cy="255151"/>
          </a:xfrm>
          <a:prstGeom prst="rect">
            <a:avLst/>
          </a:prstGeom>
          <a:noFill/>
          <a:ln/>
        </p:spPr>
        <p:txBody>
          <a:bodyPr wrap="none" lIns="0" tIns="0" rIns="0" bIns="0" rtlCol="0" anchor="t"/>
          <a:lstStyle/>
          <a:p>
            <a:pPr marL="0" indent="0" algn="l">
              <a:lnSpc>
                <a:spcPts val="2000"/>
              </a:lnSpc>
              <a:buNone/>
            </a:pPr>
            <a:r>
              <a:rPr lang="en-US" sz="1600" dirty="0">
                <a:solidFill>
                  <a:srgbClr val="D9E1FF"/>
                </a:solidFill>
                <a:latin typeface="Kanit" pitchFamily="34" charset="0"/>
                <a:ea typeface="Kanit" pitchFamily="34" charset="-122"/>
                <a:cs typeface="Kanit" pitchFamily="34" charset="-120"/>
              </a:rPr>
              <a:t>&lt;ins&gt; (Inserted)</a:t>
            </a:r>
            <a:endParaRPr lang="en-US" sz="1600" dirty="0"/>
          </a:p>
        </p:txBody>
      </p:sp>
      <p:sp>
        <p:nvSpPr>
          <p:cNvPr id="38" name="Text 27"/>
          <p:cNvSpPr/>
          <p:nvPr/>
        </p:nvSpPr>
        <p:spPr>
          <a:xfrm>
            <a:off x="9595842" y="6268045"/>
            <a:ext cx="3428524" cy="555308"/>
          </a:xfrm>
          <a:prstGeom prst="rect">
            <a:avLst/>
          </a:prstGeom>
          <a:noFill/>
          <a:ln/>
        </p:spPr>
        <p:txBody>
          <a:bodyPr wrap="square" lIns="0" tIns="0" rIns="0" bIns="0" rtlCol="0" anchor="t"/>
          <a:lstStyle/>
          <a:p>
            <a:pPr marL="0" indent="0" algn="l">
              <a:lnSpc>
                <a:spcPts val="2150"/>
              </a:lnSpc>
              <a:buNone/>
            </a:pPr>
            <a:r>
              <a:rPr lang="en-US" sz="1350" dirty="0">
                <a:solidFill>
                  <a:srgbClr val="D9E1FF"/>
                </a:solidFill>
                <a:latin typeface="Martel Sans Light" pitchFamily="34" charset="0"/>
                <a:ea typeface="Martel Sans Light" pitchFamily="34" charset="-122"/>
                <a:cs typeface="Martel Sans Light" pitchFamily="34" charset="-120"/>
              </a:rPr>
              <a:t>Represents text that has been added to a document.</a:t>
            </a:r>
            <a:endParaRPr lang="en-US" sz="1350" dirty="0"/>
          </a:p>
        </p:txBody>
      </p:sp>
      <p:sp>
        <p:nvSpPr>
          <p:cNvPr id="39" name="Shape 28"/>
          <p:cNvSpPr/>
          <p:nvPr/>
        </p:nvSpPr>
        <p:spPr>
          <a:xfrm>
            <a:off x="9595842" y="7018615"/>
            <a:ext cx="3428524" cy="537924"/>
          </a:xfrm>
          <a:prstGeom prst="roundRect">
            <a:avLst>
              <a:gd name="adj" fmla="val 4841"/>
            </a:avLst>
          </a:prstGeom>
          <a:solidFill>
            <a:srgbClr val="1D1942"/>
          </a:solidFill>
          <a:ln/>
        </p:spPr>
      </p:sp>
      <p:sp>
        <p:nvSpPr>
          <p:cNvPr id="40" name="Shape 29"/>
          <p:cNvSpPr/>
          <p:nvPr/>
        </p:nvSpPr>
        <p:spPr>
          <a:xfrm>
            <a:off x="9587270" y="7018615"/>
            <a:ext cx="3445669" cy="537924"/>
          </a:xfrm>
          <a:prstGeom prst="roundRect">
            <a:avLst>
              <a:gd name="adj" fmla="val 4841"/>
            </a:avLst>
          </a:prstGeom>
          <a:solidFill>
            <a:srgbClr val="1D1942"/>
          </a:solidFill>
          <a:ln/>
        </p:spPr>
      </p:sp>
      <p:sp>
        <p:nvSpPr>
          <p:cNvPr id="41" name="Text 30"/>
          <p:cNvSpPr/>
          <p:nvPr/>
        </p:nvSpPr>
        <p:spPr>
          <a:xfrm>
            <a:off x="9760863" y="7148751"/>
            <a:ext cx="3098483" cy="277654"/>
          </a:xfrm>
          <a:prstGeom prst="rect">
            <a:avLst/>
          </a:prstGeom>
          <a:noFill/>
          <a:ln/>
        </p:spPr>
        <p:txBody>
          <a:bodyPr wrap="none" lIns="0" tIns="0" rIns="0" bIns="0" rtlCol="0" anchor="t"/>
          <a:lstStyle/>
          <a:p>
            <a:pPr marL="0" indent="0" algn="l">
              <a:lnSpc>
                <a:spcPts val="2150"/>
              </a:lnSpc>
              <a:buNone/>
            </a:pPr>
            <a:r>
              <a:rPr lang="en-US" sz="1350" dirty="0">
                <a:solidFill>
                  <a:srgbClr val="D9E1FF"/>
                </a:solidFill>
                <a:highlight>
                  <a:srgbClr val="1D1942"/>
                </a:highlight>
                <a:latin typeface="Consolas Light" pitchFamily="34" charset="0"/>
                <a:ea typeface="Consolas Light" pitchFamily="34" charset="-122"/>
                <a:cs typeface="Consolas Light" pitchFamily="34" charset="-120"/>
              </a:rPr>
              <a:t>New Price: &lt;ins&gt;$79&lt;/ins&gt;</a:t>
            </a:r>
            <a:endParaRPr lang="en-US" sz="1350" dirty="0"/>
          </a:p>
        </p:txBody>
      </p:sp>
      <p:pic>
        <p:nvPicPr>
          <p:cNvPr id="43" name="Picture 42">
            <a:extLst>
              <a:ext uri="{FF2B5EF4-FFF2-40B4-BE49-F238E27FC236}">
                <a16:creationId xmlns:a16="http://schemas.microsoft.com/office/drawing/2014/main" id="{C6432DDC-BE73-4AFF-873D-1BB5DFBF516D}"/>
              </a:ext>
            </a:extLst>
          </p:cNvPr>
          <p:cNvPicPr>
            <a:picLocks noChangeAspect="1"/>
          </p:cNvPicPr>
          <p:nvPr/>
        </p:nvPicPr>
        <p:blipFill>
          <a:blip r:embed="rId10"/>
          <a:stretch>
            <a:fillRect/>
          </a:stretch>
        </p:blipFill>
        <p:spPr>
          <a:xfrm>
            <a:off x="12429818" y="7752993"/>
            <a:ext cx="2200582" cy="44773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0808" y="790456"/>
            <a:ext cx="7237452" cy="552093"/>
          </a:xfrm>
          <a:prstGeom prst="rect">
            <a:avLst/>
          </a:prstGeom>
          <a:noFill/>
          <a:ln/>
        </p:spPr>
        <p:txBody>
          <a:bodyPr wrap="none" lIns="0" tIns="0" rIns="0" bIns="0" rtlCol="0" anchor="t"/>
          <a:lstStyle/>
          <a:p>
            <a:pPr marL="0" indent="0" algn="l">
              <a:lnSpc>
                <a:spcPts val="4300"/>
              </a:lnSpc>
              <a:buNone/>
            </a:pPr>
            <a:r>
              <a:rPr lang="en-US" sz="3450" dirty="0">
                <a:solidFill>
                  <a:srgbClr val="FFFFFF"/>
                </a:solidFill>
                <a:latin typeface="Kanit" pitchFamily="34" charset="0"/>
                <a:ea typeface="Kanit" pitchFamily="34" charset="-122"/>
                <a:cs typeface="Kanit" pitchFamily="34" charset="-120"/>
              </a:rPr>
              <a:t>Scientific Notation &amp; Contextual Text</a:t>
            </a:r>
            <a:endParaRPr lang="en-US" sz="3450" dirty="0"/>
          </a:p>
        </p:txBody>
      </p:sp>
      <p:sp>
        <p:nvSpPr>
          <p:cNvPr id="4" name="Text 1"/>
          <p:cNvSpPr/>
          <p:nvPr/>
        </p:nvSpPr>
        <p:spPr>
          <a:xfrm>
            <a:off x="750808" y="1624132"/>
            <a:ext cx="7642384" cy="600789"/>
          </a:xfrm>
          <a:prstGeom prst="rect">
            <a:avLst/>
          </a:prstGeom>
          <a:noFill/>
          <a:ln/>
        </p:spPr>
        <p:txBody>
          <a:bodyPr wrap="squar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HTML also provides tags for scientific notations and contextual text, making your content more precise and accessible.</a:t>
            </a:r>
            <a:endParaRPr lang="en-US" sz="1450" dirty="0"/>
          </a:p>
        </p:txBody>
      </p:sp>
      <p:sp>
        <p:nvSpPr>
          <p:cNvPr id="5" name="Text 2"/>
          <p:cNvSpPr/>
          <p:nvPr/>
        </p:nvSpPr>
        <p:spPr>
          <a:xfrm>
            <a:off x="750808" y="2623661"/>
            <a:ext cx="2650212" cy="331232"/>
          </a:xfrm>
          <a:prstGeom prst="rect">
            <a:avLst/>
          </a:prstGeom>
          <a:noFill/>
          <a:ln/>
        </p:spPr>
        <p:txBody>
          <a:bodyPr wrap="none" lIns="0" tIns="0" rIns="0" bIns="0" rtlCol="0" anchor="t"/>
          <a:lstStyle/>
          <a:p>
            <a:pPr marL="0" indent="0" algn="l">
              <a:lnSpc>
                <a:spcPts val="2600"/>
              </a:lnSpc>
              <a:buNone/>
            </a:pPr>
            <a:r>
              <a:rPr lang="en-US" sz="2050" dirty="0">
                <a:solidFill>
                  <a:srgbClr val="FFFFFF"/>
                </a:solidFill>
                <a:latin typeface="Kanit" pitchFamily="34" charset="0"/>
                <a:ea typeface="Kanit" pitchFamily="34" charset="-122"/>
                <a:cs typeface="Kanit" pitchFamily="34" charset="-120"/>
              </a:rPr>
              <a:t>&lt;sub&gt; (Subscript)</a:t>
            </a:r>
            <a:endParaRPr lang="en-US" sz="2050" dirty="0"/>
          </a:p>
        </p:txBody>
      </p:sp>
      <p:sp>
        <p:nvSpPr>
          <p:cNvPr id="6" name="Text 3"/>
          <p:cNvSpPr/>
          <p:nvPr/>
        </p:nvSpPr>
        <p:spPr>
          <a:xfrm>
            <a:off x="750808" y="3142536"/>
            <a:ext cx="3592235" cy="901184"/>
          </a:xfrm>
          <a:prstGeom prst="rect">
            <a:avLst/>
          </a:prstGeom>
          <a:noFill/>
          <a:ln/>
        </p:spPr>
        <p:txBody>
          <a:bodyPr wrap="squar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Renders text as subscript, typically for chemical formulas or mathematical expressions.</a:t>
            </a:r>
            <a:endParaRPr lang="en-US" sz="1450" dirty="0"/>
          </a:p>
        </p:txBody>
      </p:sp>
      <p:sp>
        <p:nvSpPr>
          <p:cNvPr id="7" name="Shape 4"/>
          <p:cNvSpPr/>
          <p:nvPr/>
        </p:nvSpPr>
        <p:spPr>
          <a:xfrm>
            <a:off x="750808" y="4254818"/>
            <a:ext cx="3592235" cy="581858"/>
          </a:xfrm>
          <a:prstGeom prst="roundRect">
            <a:avLst>
              <a:gd name="adj" fmla="val 4840"/>
            </a:avLst>
          </a:prstGeom>
          <a:solidFill>
            <a:srgbClr val="1D1942"/>
          </a:solidFill>
          <a:ln/>
        </p:spPr>
      </p:sp>
      <p:sp>
        <p:nvSpPr>
          <p:cNvPr id="8" name="Shape 5"/>
          <p:cNvSpPr/>
          <p:nvPr/>
        </p:nvSpPr>
        <p:spPr>
          <a:xfrm>
            <a:off x="741521" y="4254818"/>
            <a:ext cx="3610808" cy="581858"/>
          </a:xfrm>
          <a:prstGeom prst="roundRect">
            <a:avLst>
              <a:gd name="adj" fmla="val 4840"/>
            </a:avLst>
          </a:prstGeom>
          <a:solidFill>
            <a:srgbClr val="1D1942"/>
          </a:solidFill>
          <a:ln/>
        </p:spPr>
      </p:sp>
      <p:sp>
        <p:nvSpPr>
          <p:cNvPr id="9" name="Text 6"/>
          <p:cNvSpPr/>
          <p:nvPr/>
        </p:nvSpPr>
        <p:spPr>
          <a:xfrm>
            <a:off x="929164" y="4395549"/>
            <a:ext cx="3235523" cy="300395"/>
          </a:xfrm>
          <a:prstGeom prst="rect">
            <a:avLst/>
          </a:prstGeom>
          <a:noFill/>
          <a:ln/>
        </p:spPr>
        <p:txBody>
          <a:bodyPr wrap="none" lIns="0" tIns="0" rIns="0" bIns="0" rtlCol="0" anchor="t"/>
          <a:lstStyle/>
          <a:p>
            <a:pPr marL="0" indent="0" algn="l">
              <a:lnSpc>
                <a:spcPts val="2350"/>
              </a:lnSpc>
              <a:buNone/>
            </a:pPr>
            <a:r>
              <a:rPr lang="en-US" sz="1450" dirty="0">
                <a:solidFill>
                  <a:srgbClr val="D9E1FF"/>
                </a:solidFill>
                <a:highlight>
                  <a:srgbClr val="1D1942"/>
                </a:highlight>
                <a:latin typeface="Consolas Light" pitchFamily="34" charset="0"/>
                <a:ea typeface="Consolas Light" pitchFamily="34" charset="-122"/>
                <a:cs typeface="Consolas Light" pitchFamily="34" charset="-120"/>
              </a:rPr>
              <a:t>H&lt;sub&gt;2&lt;/sub&gt;O is water.</a:t>
            </a:r>
            <a:endParaRPr lang="en-US" sz="1450" dirty="0"/>
          </a:p>
        </p:txBody>
      </p:sp>
      <p:sp>
        <p:nvSpPr>
          <p:cNvPr id="10" name="Text 7"/>
          <p:cNvSpPr/>
          <p:nvPr/>
        </p:nvSpPr>
        <p:spPr>
          <a:xfrm>
            <a:off x="750808" y="5047774"/>
            <a:ext cx="3592235" cy="300395"/>
          </a:xfrm>
          <a:prstGeom prst="rect">
            <a:avLst/>
          </a:prstGeom>
          <a:noFill/>
          <a:ln/>
        </p:spPr>
        <p:txBody>
          <a:bodyPr wrap="non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Example: H2O</a:t>
            </a:r>
            <a:endParaRPr lang="en-US" sz="1450" dirty="0"/>
          </a:p>
        </p:txBody>
      </p:sp>
      <p:sp>
        <p:nvSpPr>
          <p:cNvPr id="11" name="Text 8"/>
          <p:cNvSpPr/>
          <p:nvPr/>
        </p:nvSpPr>
        <p:spPr>
          <a:xfrm>
            <a:off x="4808577" y="2623661"/>
            <a:ext cx="2650212" cy="331232"/>
          </a:xfrm>
          <a:prstGeom prst="rect">
            <a:avLst/>
          </a:prstGeom>
          <a:noFill/>
          <a:ln/>
        </p:spPr>
        <p:txBody>
          <a:bodyPr wrap="none" lIns="0" tIns="0" rIns="0" bIns="0" rtlCol="0" anchor="t"/>
          <a:lstStyle/>
          <a:p>
            <a:pPr marL="0" indent="0" algn="l">
              <a:lnSpc>
                <a:spcPts val="2600"/>
              </a:lnSpc>
              <a:buNone/>
            </a:pPr>
            <a:r>
              <a:rPr lang="en-US" sz="2050" dirty="0">
                <a:solidFill>
                  <a:srgbClr val="FFFFFF"/>
                </a:solidFill>
                <a:latin typeface="Kanit" pitchFamily="34" charset="0"/>
                <a:ea typeface="Kanit" pitchFamily="34" charset="-122"/>
                <a:cs typeface="Kanit" pitchFamily="34" charset="-120"/>
              </a:rPr>
              <a:t>&lt;sup&gt; (Superscript)</a:t>
            </a:r>
            <a:endParaRPr lang="en-US" sz="2050" dirty="0"/>
          </a:p>
        </p:txBody>
      </p:sp>
      <p:sp>
        <p:nvSpPr>
          <p:cNvPr id="12" name="Text 9"/>
          <p:cNvSpPr/>
          <p:nvPr/>
        </p:nvSpPr>
        <p:spPr>
          <a:xfrm>
            <a:off x="4808577" y="3142536"/>
            <a:ext cx="3592235" cy="901184"/>
          </a:xfrm>
          <a:prstGeom prst="rect">
            <a:avLst/>
          </a:prstGeom>
          <a:noFill/>
          <a:ln/>
        </p:spPr>
        <p:txBody>
          <a:bodyPr wrap="squar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Renders text as superscript, useful for footnotes, exponents, or ordinal indicators.</a:t>
            </a:r>
            <a:endParaRPr lang="en-US" sz="1450" dirty="0"/>
          </a:p>
        </p:txBody>
      </p:sp>
      <p:sp>
        <p:nvSpPr>
          <p:cNvPr id="13" name="Shape 10"/>
          <p:cNvSpPr/>
          <p:nvPr/>
        </p:nvSpPr>
        <p:spPr>
          <a:xfrm>
            <a:off x="4808577" y="4254818"/>
            <a:ext cx="3592235" cy="581858"/>
          </a:xfrm>
          <a:prstGeom prst="roundRect">
            <a:avLst>
              <a:gd name="adj" fmla="val 4840"/>
            </a:avLst>
          </a:prstGeom>
          <a:solidFill>
            <a:srgbClr val="1D1942"/>
          </a:solidFill>
          <a:ln/>
        </p:spPr>
      </p:sp>
      <p:sp>
        <p:nvSpPr>
          <p:cNvPr id="14" name="Shape 11"/>
          <p:cNvSpPr/>
          <p:nvPr/>
        </p:nvSpPr>
        <p:spPr>
          <a:xfrm>
            <a:off x="4799290" y="4254818"/>
            <a:ext cx="3610808" cy="581858"/>
          </a:xfrm>
          <a:prstGeom prst="roundRect">
            <a:avLst>
              <a:gd name="adj" fmla="val 4840"/>
            </a:avLst>
          </a:prstGeom>
          <a:solidFill>
            <a:srgbClr val="1D1942"/>
          </a:solidFill>
          <a:ln/>
        </p:spPr>
      </p:sp>
      <p:sp>
        <p:nvSpPr>
          <p:cNvPr id="15" name="Text 12"/>
          <p:cNvSpPr/>
          <p:nvPr/>
        </p:nvSpPr>
        <p:spPr>
          <a:xfrm>
            <a:off x="4986933" y="4395549"/>
            <a:ext cx="3235523" cy="300395"/>
          </a:xfrm>
          <a:prstGeom prst="rect">
            <a:avLst/>
          </a:prstGeom>
          <a:noFill/>
          <a:ln/>
        </p:spPr>
        <p:txBody>
          <a:bodyPr wrap="none" lIns="0" tIns="0" rIns="0" bIns="0" rtlCol="0" anchor="t"/>
          <a:lstStyle/>
          <a:p>
            <a:pPr marL="0" indent="0" algn="l">
              <a:lnSpc>
                <a:spcPts val="2350"/>
              </a:lnSpc>
              <a:buNone/>
            </a:pPr>
            <a:r>
              <a:rPr lang="en-US" sz="1450" dirty="0">
                <a:solidFill>
                  <a:srgbClr val="D9E1FF"/>
                </a:solidFill>
                <a:highlight>
                  <a:srgbClr val="1D1942"/>
                </a:highlight>
                <a:latin typeface="Consolas Light" pitchFamily="34" charset="0"/>
                <a:ea typeface="Consolas Light" pitchFamily="34" charset="-122"/>
                <a:cs typeface="Consolas Light" pitchFamily="34" charset="-120"/>
              </a:rPr>
              <a:t>E=mc&lt;sup&gt;2&lt;/sup&gt; is famous.</a:t>
            </a:r>
            <a:endParaRPr lang="en-US" sz="1450" dirty="0"/>
          </a:p>
        </p:txBody>
      </p:sp>
      <p:sp>
        <p:nvSpPr>
          <p:cNvPr id="16" name="Text 13"/>
          <p:cNvSpPr/>
          <p:nvPr/>
        </p:nvSpPr>
        <p:spPr>
          <a:xfrm>
            <a:off x="4808577" y="5047774"/>
            <a:ext cx="3592235" cy="300395"/>
          </a:xfrm>
          <a:prstGeom prst="rect">
            <a:avLst/>
          </a:prstGeom>
          <a:noFill/>
          <a:ln/>
        </p:spPr>
        <p:txBody>
          <a:bodyPr wrap="non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Example: E=mc2</a:t>
            </a:r>
            <a:endParaRPr lang="en-US" sz="1450" dirty="0"/>
          </a:p>
        </p:txBody>
      </p:sp>
      <p:sp>
        <p:nvSpPr>
          <p:cNvPr id="17" name="Shape 14"/>
          <p:cNvSpPr/>
          <p:nvPr/>
        </p:nvSpPr>
        <p:spPr>
          <a:xfrm>
            <a:off x="750808" y="5728216"/>
            <a:ext cx="7642384" cy="1710809"/>
          </a:xfrm>
          <a:prstGeom prst="roundRect">
            <a:avLst>
              <a:gd name="adj" fmla="val 6414"/>
            </a:avLst>
          </a:prstGeom>
          <a:solidFill>
            <a:srgbClr val="100C35"/>
          </a:solidFill>
          <a:ln w="22860">
            <a:solidFill>
              <a:srgbClr val="48446D"/>
            </a:solidFill>
            <a:prstDash val="solid"/>
          </a:ln>
        </p:spPr>
      </p:sp>
      <p:pic>
        <p:nvPicPr>
          <p:cNvPr id="18" name="Image 1" descr="preencoded.png"/>
          <p:cNvPicPr>
            <a:picLocks noChangeAspect="1"/>
          </p:cNvPicPr>
          <p:nvPr/>
        </p:nvPicPr>
        <p:blipFill>
          <a:blip r:embed="rId4"/>
          <a:stretch>
            <a:fillRect/>
          </a:stretch>
        </p:blipFill>
        <p:spPr>
          <a:xfrm>
            <a:off x="727948" y="5728216"/>
            <a:ext cx="91440" cy="1710809"/>
          </a:xfrm>
          <a:prstGeom prst="rect">
            <a:avLst/>
          </a:prstGeom>
        </p:spPr>
      </p:pic>
      <p:sp>
        <p:nvSpPr>
          <p:cNvPr id="19" name="Text 15"/>
          <p:cNvSpPr/>
          <p:nvPr/>
        </p:nvSpPr>
        <p:spPr>
          <a:xfrm>
            <a:off x="1029891" y="5938718"/>
            <a:ext cx="2362676" cy="275987"/>
          </a:xfrm>
          <a:prstGeom prst="rect">
            <a:avLst/>
          </a:prstGeom>
          <a:noFill/>
          <a:ln/>
        </p:spPr>
        <p:txBody>
          <a:bodyPr wrap="none" lIns="0" tIns="0" rIns="0" bIns="0" rtlCol="0" anchor="t"/>
          <a:lstStyle/>
          <a:p>
            <a:pPr marL="0" indent="0" algn="l">
              <a:lnSpc>
                <a:spcPts val="2150"/>
              </a:lnSpc>
              <a:buNone/>
            </a:pPr>
            <a:r>
              <a:rPr lang="en-US" sz="1700" dirty="0">
                <a:solidFill>
                  <a:srgbClr val="D9E1FF"/>
                </a:solidFill>
                <a:latin typeface="Kanit" pitchFamily="34" charset="0"/>
                <a:ea typeface="Kanit" pitchFamily="34" charset="-122"/>
                <a:cs typeface="Kanit" pitchFamily="34" charset="-120"/>
              </a:rPr>
              <a:t>Why use semantic tags?</a:t>
            </a:r>
            <a:endParaRPr lang="en-US" sz="1700" dirty="0"/>
          </a:p>
        </p:txBody>
      </p:sp>
      <p:sp>
        <p:nvSpPr>
          <p:cNvPr id="20" name="Text 16"/>
          <p:cNvSpPr/>
          <p:nvPr/>
        </p:nvSpPr>
        <p:spPr>
          <a:xfrm>
            <a:off x="1029891" y="6327338"/>
            <a:ext cx="7152799" cy="901184"/>
          </a:xfrm>
          <a:prstGeom prst="rect">
            <a:avLst/>
          </a:prstGeom>
          <a:noFill/>
          <a:ln/>
        </p:spPr>
        <p:txBody>
          <a:bodyPr wrap="squar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Semantic tags improve accessibility for screen readers, enhance SEO, and make your code easier to read and maintain. They clearly define the purpose of content, not just its appearance.</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91966" y="931545"/>
            <a:ext cx="3909655" cy="361712"/>
          </a:xfrm>
          <a:prstGeom prst="rect">
            <a:avLst/>
          </a:prstGeom>
          <a:noFill/>
          <a:ln/>
        </p:spPr>
        <p:txBody>
          <a:bodyPr wrap="none" lIns="0" tIns="0" rIns="0" bIns="0" rtlCol="0" anchor="t"/>
          <a:lstStyle/>
          <a:p>
            <a:pPr marL="0" indent="0" algn="l">
              <a:lnSpc>
                <a:spcPts val="2800"/>
              </a:lnSpc>
              <a:buNone/>
            </a:pPr>
            <a:r>
              <a:rPr lang="en-US" sz="2250" dirty="0">
                <a:solidFill>
                  <a:srgbClr val="FFFFFF"/>
                </a:solidFill>
                <a:latin typeface="Kanit" pitchFamily="34" charset="0"/>
                <a:ea typeface="Kanit" pitchFamily="34" charset="-122"/>
                <a:cs typeface="Kanit" pitchFamily="34" charset="-120"/>
              </a:rPr>
              <a:t>Quotations and Abbreviations</a:t>
            </a:r>
            <a:endParaRPr lang="en-US" sz="2250" dirty="0"/>
          </a:p>
        </p:txBody>
      </p:sp>
      <p:sp>
        <p:nvSpPr>
          <p:cNvPr id="4" name="Text 1"/>
          <p:cNvSpPr/>
          <p:nvPr/>
        </p:nvSpPr>
        <p:spPr>
          <a:xfrm>
            <a:off x="491966" y="1477685"/>
            <a:ext cx="8160068" cy="393383"/>
          </a:xfrm>
          <a:prstGeom prst="rect">
            <a:avLst/>
          </a:prstGeom>
          <a:noFill/>
          <a:ln/>
        </p:spPr>
        <p:txBody>
          <a:bodyPr wrap="squar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Properly citing sources and defining abbreviations are crucial for academic and professional content. HTML offers specific tags to handle these elements semantically.</a:t>
            </a:r>
            <a:endParaRPr lang="en-US" sz="950" dirty="0"/>
          </a:p>
        </p:txBody>
      </p:sp>
      <p:sp>
        <p:nvSpPr>
          <p:cNvPr id="5" name="Shape 2"/>
          <p:cNvSpPr/>
          <p:nvPr/>
        </p:nvSpPr>
        <p:spPr>
          <a:xfrm>
            <a:off x="491966" y="2009418"/>
            <a:ext cx="4018478" cy="2495193"/>
          </a:xfrm>
          <a:prstGeom prst="roundRect">
            <a:avLst>
              <a:gd name="adj" fmla="val 739"/>
            </a:avLst>
          </a:prstGeom>
          <a:solidFill>
            <a:srgbClr val="2F2B54"/>
          </a:solidFill>
          <a:ln/>
        </p:spPr>
      </p:sp>
      <p:pic>
        <p:nvPicPr>
          <p:cNvPr id="6" name="Image 1" descr="preencoded.png"/>
          <p:cNvPicPr>
            <a:picLocks noChangeAspect="1"/>
          </p:cNvPicPr>
          <p:nvPr/>
        </p:nvPicPr>
        <p:blipFill>
          <a:blip r:embed="rId4"/>
          <a:stretch>
            <a:fillRect/>
          </a:stretch>
        </p:blipFill>
        <p:spPr>
          <a:xfrm>
            <a:off x="614958" y="2132409"/>
            <a:ext cx="368975" cy="368975"/>
          </a:xfrm>
          <a:prstGeom prst="rect">
            <a:avLst/>
          </a:prstGeom>
        </p:spPr>
      </p:pic>
      <p:pic>
        <p:nvPicPr>
          <p:cNvPr id="7" name="Image 2"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6399" y="2233851"/>
            <a:ext cx="165973" cy="165973"/>
          </a:xfrm>
          <a:prstGeom prst="rect">
            <a:avLst/>
          </a:prstGeom>
        </p:spPr>
      </p:pic>
      <p:sp>
        <p:nvSpPr>
          <p:cNvPr id="8" name="Text 3"/>
          <p:cNvSpPr/>
          <p:nvPr/>
        </p:nvSpPr>
        <p:spPr>
          <a:xfrm>
            <a:off x="614958" y="2624376"/>
            <a:ext cx="1447086" cy="180737"/>
          </a:xfrm>
          <a:prstGeom prst="rect">
            <a:avLst/>
          </a:prstGeom>
          <a:noFill/>
          <a:ln/>
        </p:spPr>
        <p:txBody>
          <a:bodyPr wrap="none" lIns="0" tIns="0" rIns="0" bIns="0" rtlCol="0" anchor="t"/>
          <a:lstStyle/>
          <a:p>
            <a:pPr marL="0" indent="0" algn="l">
              <a:lnSpc>
                <a:spcPts val="1400"/>
              </a:lnSpc>
              <a:buNone/>
            </a:pPr>
            <a:r>
              <a:rPr lang="en-US" sz="1100" dirty="0">
                <a:solidFill>
                  <a:srgbClr val="D9E1FF"/>
                </a:solidFill>
                <a:latin typeface="Kanit" pitchFamily="34" charset="0"/>
                <a:ea typeface="Kanit" pitchFamily="34" charset="-122"/>
                <a:cs typeface="Kanit" pitchFamily="34" charset="-120"/>
              </a:rPr>
              <a:t>&lt;blockquote&gt;</a:t>
            </a:r>
            <a:endParaRPr lang="en-US" sz="1100" dirty="0"/>
          </a:p>
        </p:txBody>
      </p:sp>
      <p:sp>
        <p:nvSpPr>
          <p:cNvPr id="9" name="Text 4"/>
          <p:cNvSpPr/>
          <p:nvPr/>
        </p:nvSpPr>
        <p:spPr>
          <a:xfrm>
            <a:off x="614958" y="2878812"/>
            <a:ext cx="3772495" cy="393383"/>
          </a:xfrm>
          <a:prstGeom prst="rect">
            <a:avLst/>
          </a:prstGeom>
          <a:noFill/>
          <a:ln/>
        </p:spPr>
        <p:txBody>
          <a:bodyPr wrap="squar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Used for long quotations that are block-level. Browsers usually indent this content.</a:t>
            </a:r>
            <a:endParaRPr lang="en-US" sz="950" dirty="0"/>
          </a:p>
        </p:txBody>
      </p:sp>
      <p:sp>
        <p:nvSpPr>
          <p:cNvPr id="10" name="Shape 5"/>
          <p:cNvSpPr/>
          <p:nvPr/>
        </p:nvSpPr>
        <p:spPr>
          <a:xfrm>
            <a:off x="614958" y="3410545"/>
            <a:ext cx="3772495" cy="971074"/>
          </a:xfrm>
          <a:prstGeom prst="roundRect">
            <a:avLst>
              <a:gd name="adj" fmla="val 1900"/>
            </a:avLst>
          </a:prstGeom>
          <a:solidFill>
            <a:srgbClr val="1D1942"/>
          </a:solidFill>
          <a:ln/>
        </p:spPr>
      </p:sp>
      <p:sp>
        <p:nvSpPr>
          <p:cNvPr id="11" name="Shape 6"/>
          <p:cNvSpPr/>
          <p:nvPr/>
        </p:nvSpPr>
        <p:spPr>
          <a:xfrm>
            <a:off x="608886" y="3410545"/>
            <a:ext cx="3784640" cy="971074"/>
          </a:xfrm>
          <a:prstGeom prst="roundRect">
            <a:avLst>
              <a:gd name="adj" fmla="val 1900"/>
            </a:avLst>
          </a:prstGeom>
          <a:solidFill>
            <a:srgbClr val="1D1942"/>
          </a:solidFill>
          <a:ln/>
        </p:spPr>
      </p:sp>
      <p:sp>
        <p:nvSpPr>
          <p:cNvPr id="12" name="Text 7"/>
          <p:cNvSpPr/>
          <p:nvPr/>
        </p:nvSpPr>
        <p:spPr>
          <a:xfrm>
            <a:off x="731877" y="3502700"/>
            <a:ext cx="3538657" cy="786765"/>
          </a:xfrm>
          <a:prstGeom prst="rect">
            <a:avLst/>
          </a:prstGeom>
          <a:noFill/>
          <a:ln/>
        </p:spPr>
        <p:txBody>
          <a:bodyPr wrap="square" lIns="0" tIns="0" rIns="0" bIns="0" rtlCol="0" anchor="t"/>
          <a:lstStyle/>
          <a:p>
            <a:pPr marL="0" indent="0" algn="l">
              <a:lnSpc>
                <a:spcPts val="1500"/>
              </a:lnSpc>
              <a:buNone/>
            </a:pPr>
            <a:r>
              <a:rPr lang="en-US" sz="950" dirty="0">
                <a:solidFill>
                  <a:srgbClr val="D9E1FF"/>
                </a:solidFill>
                <a:highlight>
                  <a:srgbClr val="1D1942"/>
                </a:highlight>
                <a:latin typeface="Consolas Light" pitchFamily="34" charset="0"/>
                <a:ea typeface="Consolas Light" pitchFamily="34" charset="-122"/>
                <a:cs typeface="Consolas Light" pitchFamily="34" charset="-120"/>
              </a:rPr>
              <a:t>&lt;blockquote cite="https://www.w3.org/standards/webdesign/"&gt;</a:t>
            </a:r>
            <a:endParaRPr lang="en-US" sz="950" dirty="0"/>
          </a:p>
          <a:p>
            <a:pPr marL="0" indent="0" algn="l">
              <a:lnSpc>
                <a:spcPts val="1500"/>
              </a:lnSpc>
              <a:buNone/>
            </a:pPr>
            <a:r>
              <a:rPr lang="en-US" sz="950" dirty="0">
                <a:solidFill>
                  <a:srgbClr val="D9E1FF"/>
                </a:solidFill>
                <a:highlight>
                  <a:srgbClr val="1D1942"/>
                </a:highlight>
                <a:latin typeface="Consolas Light" pitchFamily="34" charset="0"/>
                <a:ea typeface="Consolas Light" pitchFamily="34" charset="-122"/>
                <a:cs typeface="Consolas Light" pitchFamily="34" charset="-120"/>
              </a:rPr>
              <a:t>  &lt;p&gt;Web design is a broad term...&lt;/p&gt;</a:t>
            </a:r>
            <a:endParaRPr lang="en-US" sz="950" dirty="0"/>
          </a:p>
          <a:p>
            <a:pPr marL="0" indent="0" algn="l">
              <a:lnSpc>
                <a:spcPts val="1500"/>
              </a:lnSpc>
              <a:buNone/>
            </a:pPr>
            <a:r>
              <a:rPr lang="en-US" sz="950" dirty="0">
                <a:solidFill>
                  <a:srgbClr val="D9E1FF"/>
                </a:solidFill>
                <a:highlight>
                  <a:srgbClr val="1D1942"/>
                </a:highlight>
                <a:latin typeface="Consolas Light" pitchFamily="34" charset="0"/>
                <a:ea typeface="Consolas Light" pitchFamily="34" charset="-122"/>
                <a:cs typeface="Consolas Light" pitchFamily="34" charset="-120"/>
              </a:rPr>
              <a:t>&lt;/blockquote&gt;</a:t>
            </a:r>
            <a:endParaRPr lang="en-US" sz="950" dirty="0"/>
          </a:p>
        </p:txBody>
      </p:sp>
      <p:sp>
        <p:nvSpPr>
          <p:cNvPr id="13" name="Shape 8"/>
          <p:cNvSpPr/>
          <p:nvPr/>
        </p:nvSpPr>
        <p:spPr>
          <a:xfrm>
            <a:off x="4633436" y="2009418"/>
            <a:ext cx="4018598" cy="2495193"/>
          </a:xfrm>
          <a:prstGeom prst="roundRect">
            <a:avLst>
              <a:gd name="adj" fmla="val 739"/>
            </a:avLst>
          </a:prstGeom>
          <a:solidFill>
            <a:srgbClr val="2F2B54"/>
          </a:solidFill>
          <a:ln/>
        </p:spPr>
      </p:sp>
      <p:pic>
        <p:nvPicPr>
          <p:cNvPr id="14" name="Image 3" descr="preencoded.png"/>
          <p:cNvPicPr>
            <a:picLocks noChangeAspect="1"/>
          </p:cNvPicPr>
          <p:nvPr/>
        </p:nvPicPr>
        <p:blipFill>
          <a:blip r:embed="rId7"/>
          <a:stretch>
            <a:fillRect/>
          </a:stretch>
        </p:blipFill>
        <p:spPr>
          <a:xfrm>
            <a:off x="4756428" y="2132409"/>
            <a:ext cx="368975" cy="368975"/>
          </a:xfrm>
          <a:prstGeom prst="rect">
            <a:avLst/>
          </a:prstGeom>
        </p:spPr>
      </p:pic>
      <p:pic>
        <p:nvPicPr>
          <p:cNvPr id="15" name="Image 4" descr="preencoded.png"/>
          <p:cNvPicPr>
            <a:picLocks noChangeAspect="1"/>
          </p:cNvPicPr>
          <p:nvPr/>
        </p:nvPicPr>
        <p:blipFill>
          <a:blip r:embed="rId5">
            <a:extLst>
              <a:ext uri="{96DAC541-7B7A-43D3-8B79-37D633B846F1}">
                <asvg:svgBlip xmlns:asvg="http://schemas.microsoft.com/office/drawing/2016/SVG/main" r:embed="rId8"/>
              </a:ext>
            </a:extLst>
          </a:blip>
          <a:stretch>
            <a:fillRect/>
          </a:stretch>
        </p:blipFill>
        <p:spPr>
          <a:xfrm>
            <a:off x="4857869" y="2233851"/>
            <a:ext cx="165973" cy="165973"/>
          </a:xfrm>
          <a:prstGeom prst="rect">
            <a:avLst/>
          </a:prstGeom>
        </p:spPr>
      </p:pic>
      <p:sp>
        <p:nvSpPr>
          <p:cNvPr id="16" name="Text 9"/>
          <p:cNvSpPr/>
          <p:nvPr/>
        </p:nvSpPr>
        <p:spPr>
          <a:xfrm>
            <a:off x="4756428" y="2624376"/>
            <a:ext cx="1447086" cy="180737"/>
          </a:xfrm>
          <a:prstGeom prst="rect">
            <a:avLst/>
          </a:prstGeom>
          <a:noFill/>
          <a:ln/>
        </p:spPr>
        <p:txBody>
          <a:bodyPr wrap="none" lIns="0" tIns="0" rIns="0" bIns="0" rtlCol="0" anchor="t"/>
          <a:lstStyle/>
          <a:p>
            <a:pPr marL="0" indent="0" algn="l">
              <a:lnSpc>
                <a:spcPts val="1400"/>
              </a:lnSpc>
              <a:buNone/>
            </a:pPr>
            <a:r>
              <a:rPr lang="en-US" sz="1100" dirty="0">
                <a:solidFill>
                  <a:srgbClr val="D9E1FF"/>
                </a:solidFill>
                <a:latin typeface="Kanit" pitchFamily="34" charset="0"/>
                <a:ea typeface="Kanit" pitchFamily="34" charset="-122"/>
                <a:cs typeface="Kanit" pitchFamily="34" charset="-120"/>
              </a:rPr>
              <a:t>&lt;q&gt;</a:t>
            </a:r>
            <a:endParaRPr lang="en-US" sz="1100" dirty="0"/>
          </a:p>
        </p:txBody>
      </p:sp>
      <p:sp>
        <p:nvSpPr>
          <p:cNvPr id="17" name="Text 10"/>
          <p:cNvSpPr/>
          <p:nvPr/>
        </p:nvSpPr>
        <p:spPr>
          <a:xfrm>
            <a:off x="4756428" y="2878812"/>
            <a:ext cx="3772614" cy="393383"/>
          </a:xfrm>
          <a:prstGeom prst="rect">
            <a:avLst/>
          </a:prstGeom>
          <a:noFill/>
          <a:ln/>
        </p:spPr>
        <p:txBody>
          <a:bodyPr wrap="squar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Used for shorter, inline quotations. Browsers often add quotation marks automatically.</a:t>
            </a:r>
            <a:endParaRPr lang="en-US" sz="950" dirty="0"/>
          </a:p>
        </p:txBody>
      </p:sp>
      <p:sp>
        <p:nvSpPr>
          <p:cNvPr id="18" name="Shape 11"/>
          <p:cNvSpPr/>
          <p:nvPr/>
        </p:nvSpPr>
        <p:spPr>
          <a:xfrm>
            <a:off x="4756428" y="3410545"/>
            <a:ext cx="3772614" cy="381000"/>
          </a:xfrm>
          <a:prstGeom prst="roundRect">
            <a:avLst>
              <a:gd name="adj" fmla="val 4843"/>
            </a:avLst>
          </a:prstGeom>
          <a:solidFill>
            <a:srgbClr val="1D1942"/>
          </a:solidFill>
          <a:ln/>
        </p:spPr>
      </p:sp>
      <p:sp>
        <p:nvSpPr>
          <p:cNvPr id="19" name="Shape 12"/>
          <p:cNvSpPr/>
          <p:nvPr/>
        </p:nvSpPr>
        <p:spPr>
          <a:xfrm>
            <a:off x="4750356" y="3410545"/>
            <a:ext cx="3784759" cy="381000"/>
          </a:xfrm>
          <a:prstGeom prst="roundRect">
            <a:avLst>
              <a:gd name="adj" fmla="val 4843"/>
            </a:avLst>
          </a:prstGeom>
          <a:solidFill>
            <a:srgbClr val="1D1942"/>
          </a:solidFill>
          <a:ln/>
        </p:spPr>
      </p:sp>
      <p:sp>
        <p:nvSpPr>
          <p:cNvPr id="20" name="Text 13"/>
          <p:cNvSpPr/>
          <p:nvPr/>
        </p:nvSpPr>
        <p:spPr>
          <a:xfrm>
            <a:off x="4873347" y="3502700"/>
            <a:ext cx="3538776" cy="196691"/>
          </a:xfrm>
          <a:prstGeom prst="rect">
            <a:avLst/>
          </a:prstGeom>
          <a:noFill/>
          <a:ln/>
        </p:spPr>
        <p:txBody>
          <a:bodyPr wrap="none" lIns="0" tIns="0" rIns="0" bIns="0" rtlCol="0" anchor="t"/>
          <a:lstStyle/>
          <a:p>
            <a:pPr marL="0" indent="0" algn="l">
              <a:lnSpc>
                <a:spcPts val="1500"/>
              </a:lnSpc>
              <a:buNone/>
            </a:pPr>
            <a:r>
              <a:rPr lang="en-US" sz="950" dirty="0">
                <a:solidFill>
                  <a:srgbClr val="D9E1FF"/>
                </a:solidFill>
                <a:highlight>
                  <a:srgbClr val="1D1942"/>
                </a:highlight>
                <a:latin typeface="Consolas Light" pitchFamily="34" charset="0"/>
                <a:ea typeface="Consolas Light" pitchFamily="34" charset="-122"/>
                <a:cs typeface="Consolas Light" pitchFamily="34" charset="-120"/>
              </a:rPr>
              <a:t>&lt;p&gt;He said &lt;q&gt;Hello World&lt;/q&gt; to me.&lt;/p&gt;</a:t>
            </a:r>
            <a:endParaRPr lang="en-US" sz="950" dirty="0"/>
          </a:p>
        </p:txBody>
      </p:sp>
      <p:sp>
        <p:nvSpPr>
          <p:cNvPr id="21" name="Shape 14"/>
          <p:cNvSpPr/>
          <p:nvPr/>
        </p:nvSpPr>
        <p:spPr>
          <a:xfrm>
            <a:off x="491966" y="4627602"/>
            <a:ext cx="8160068" cy="1723668"/>
          </a:xfrm>
          <a:prstGeom prst="roundRect">
            <a:avLst>
              <a:gd name="adj" fmla="val 1070"/>
            </a:avLst>
          </a:prstGeom>
          <a:solidFill>
            <a:srgbClr val="2F2B54"/>
          </a:solidFill>
          <a:ln/>
        </p:spPr>
      </p:sp>
      <p:pic>
        <p:nvPicPr>
          <p:cNvPr id="22" name="Image 5" descr="preencoded.png"/>
          <p:cNvPicPr>
            <a:picLocks noChangeAspect="1"/>
          </p:cNvPicPr>
          <p:nvPr/>
        </p:nvPicPr>
        <p:blipFill>
          <a:blip r:embed="rId9"/>
          <a:stretch>
            <a:fillRect/>
          </a:stretch>
        </p:blipFill>
        <p:spPr>
          <a:xfrm>
            <a:off x="614958" y="4750594"/>
            <a:ext cx="368975" cy="368975"/>
          </a:xfrm>
          <a:prstGeom prst="rect">
            <a:avLst/>
          </a:prstGeom>
        </p:spPr>
      </p:pic>
      <p:pic>
        <p:nvPicPr>
          <p:cNvPr id="23" name="Image 6" descr="preencoded.png"/>
          <p:cNvPicPr>
            <a:picLocks noChangeAspect="1"/>
          </p:cNvPicPr>
          <p:nvPr/>
        </p:nvPicPr>
        <p:blipFill>
          <a:blip r:embed="rId5">
            <a:extLst>
              <a:ext uri="{96DAC541-7B7A-43D3-8B79-37D633B846F1}">
                <asvg:svgBlip xmlns:asvg="http://schemas.microsoft.com/office/drawing/2016/SVG/main" r:embed="rId10"/>
              </a:ext>
            </a:extLst>
          </a:blip>
          <a:stretch>
            <a:fillRect/>
          </a:stretch>
        </p:blipFill>
        <p:spPr>
          <a:xfrm>
            <a:off x="716399" y="4852035"/>
            <a:ext cx="165973" cy="165973"/>
          </a:xfrm>
          <a:prstGeom prst="rect">
            <a:avLst/>
          </a:prstGeom>
        </p:spPr>
      </p:pic>
      <p:sp>
        <p:nvSpPr>
          <p:cNvPr id="24" name="Text 15"/>
          <p:cNvSpPr/>
          <p:nvPr/>
        </p:nvSpPr>
        <p:spPr>
          <a:xfrm>
            <a:off x="614958" y="5242560"/>
            <a:ext cx="1447086" cy="180737"/>
          </a:xfrm>
          <a:prstGeom prst="rect">
            <a:avLst/>
          </a:prstGeom>
          <a:noFill/>
          <a:ln/>
        </p:spPr>
        <p:txBody>
          <a:bodyPr wrap="none" lIns="0" tIns="0" rIns="0" bIns="0" rtlCol="0" anchor="t"/>
          <a:lstStyle/>
          <a:p>
            <a:pPr marL="0" indent="0" algn="l">
              <a:lnSpc>
                <a:spcPts val="1400"/>
              </a:lnSpc>
              <a:buNone/>
            </a:pPr>
            <a:r>
              <a:rPr lang="en-US" sz="1100" dirty="0">
                <a:solidFill>
                  <a:srgbClr val="D9E1FF"/>
                </a:solidFill>
                <a:latin typeface="Kanit" pitchFamily="34" charset="0"/>
                <a:ea typeface="Kanit" pitchFamily="34" charset="-122"/>
                <a:cs typeface="Kanit" pitchFamily="34" charset="-120"/>
              </a:rPr>
              <a:t>&lt;abbr&gt;</a:t>
            </a:r>
            <a:endParaRPr lang="en-US" sz="1100" dirty="0"/>
          </a:p>
        </p:txBody>
      </p:sp>
      <p:sp>
        <p:nvSpPr>
          <p:cNvPr id="25" name="Text 16"/>
          <p:cNvSpPr/>
          <p:nvPr/>
        </p:nvSpPr>
        <p:spPr>
          <a:xfrm>
            <a:off x="614958" y="5496997"/>
            <a:ext cx="7914084" cy="211931"/>
          </a:xfrm>
          <a:prstGeom prst="rect">
            <a:avLst/>
          </a:prstGeom>
          <a:noFill/>
          <a:ln/>
        </p:spPr>
        <p:txBody>
          <a:bodyPr wrap="non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Defines an abbreviation or an acronym. The </a:t>
            </a:r>
            <a:r>
              <a:rPr lang="en-US" sz="950" dirty="0">
                <a:solidFill>
                  <a:srgbClr val="D9E1FF"/>
                </a:solidFill>
                <a:highlight>
                  <a:srgbClr val="1D1942"/>
                </a:highlight>
                <a:latin typeface="Consolas" pitchFamily="34" charset="0"/>
                <a:ea typeface="Consolas" pitchFamily="34" charset="-122"/>
                <a:cs typeface="Consolas" pitchFamily="34" charset="-120"/>
              </a:rPr>
              <a:t>title</a:t>
            </a:r>
            <a:r>
              <a:rPr lang="en-US" sz="950" dirty="0">
                <a:solidFill>
                  <a:srgbClr val="D9E1FF"/>
                </a:solidFill>
                <a:latin typeface="Martel Sans Light" pitchFamily="34" charset="0"/>
                <a:ea typeface="Martel Sans Light" pitchFamily="34" charset="-122"/>
                <a:cs typeface="Martel Sans Light" pitchFamily="34" charset="-120"/>
              </a:rPr>
              <a:t> attribute provides the full description.</a:t>
            </a:r>
            <a:endParaRPr lang="en-US" sz="950" dirty="0"/>
          </a:p>
        </p:txBody>
      </p:sp>
      <p:sp>
        <p:nvSpPr>
          <p:cNvPr id="26" name="Shape 17"/>
          <p:cNvSpPr/>
          <p:nvPr/>
        </p:nvSpPr>
        <p:spPr>
          <a:xfrm>
            <a:off x="614958" y="5847278"/>
            <a:ext cx="7914084" cy="381000"/>
          </a:xfrm>
          <a:prstGeom prst="roundRect">
            <a:avLst>
              <a:gd name="adj" fmla="val 4843"/>
            </a:avLst>
          </a:prstGeom>
          <a:solidFill>
            <a:srgbClr val="1D1942"/>
          </a:solidFill>
          <a:ln/>
        </p:spPr>
      </p:sp>
      <p:sp>
        <p:nvSpPr>
          <p:cNvPr id="27" name="Shape 18"/>
          <p:cNvSpPr/>
          <p:nvPr/>
        </p:nvSpPr>
        <p:spPr>
          <a:xfrm>
            <a:off x="608886" y="5847278"/>
            <a:ext cx="7926229" cy="381000"/>
          </a:xfrm>
          <a:prstGeom prst="roundRect">
            <a:avLst>
              <a:gd name="adj" fmla="val 4843"/>
            </a:avLst>
          </a:prstGeom>
          <a:solidFill>
            <a:srgbClr val="1D1942"/>
          </a:solidFill>
          <a:ln/>
        </p:spPr>
      </p:sp>
      <p:sp>
        <p:nvSpPr>
          <p:cNvPr id="28" name="Text 19"/>
          <p:cNvSpPr/>
          <p:nvPr/>
        </p:nvSpPr>
        <p:spPr>
          <a:xfrm>
            <a:off x="731877" y="5939433"/>
            <a:ext cx="7680246" cy="196691"/>
          </a:xfrm>
          <a:prstGeom prst="rect">
            <a:avLst/>
          </a:prstGeom>
          <a:noFill/>
          <a:ln/>
        </p:spPr>
        <p:txBody>
          <a:bodyPr wrap="none" lIns="0" tIns="0" rIns="0" bIns="0" rtlCol="0" anchor="t"/>
          <a:lstStyle/>
          <a:p>
            <a:pPr marL="0" indent="0" algn="l">
              <a:lnSpc>
                <a:spcPts val="1500"/>
              </a:lnSpc>
              <a:buNone/>
            </a:pPr>
            <a:r>
              <a:rPr lang="en-US" sz="950" dirty="0">
                <a:solidFill>
                  <a:srgbClr val="D9E1FF"/>
                </a:solidFill>
                <a:highlight>
                  <a:srgbClr val="1D1942"/>
                </a:highlight>
                <a:latin typeface="Consolas Light" pitchFamily="34" charset="0"/>
                <a:ea typeface="Consolas Light" pitchFamily="34" charset="-122"/>
                <a:cs typeface="Consolas Light" pitchFamily="34" charset="-120"/>
              </a:rPr>
              <a:t>&lt;abbr title="HyperText Markup Language"&gt;HTML&lt;/abbr&gt;</a:t>
            </a:r>
            <a:endParaRPr lang="en-US" sz="950" dirty="0"/>
          </a:p>
        </p:txBody>
      </p:sp>
      <p:sp>
        <p:nvSpPr>
          <p:cNvPr id="29" name="Text 20"/>
          <p:cNvSpPr/>
          <p:nvPr/>
        </p:nvSpPr>
        <p:spPr>
          <a:xfrm>
            <a:off x="676394" y="6627971"/>
            <a:ext cx="7975640" cy="196691"/>
          </a:xfrm>
          <a:prstGeom prst="rect">
            <a:avLst/>
          </a:prstGeom>
          <a:noFill/>
          <a:ln/>
        </p:spPr>
        <p:txBody>
          <a:bodyPr wrap="none" lIns="0" tIns="0" rIns="0" bIns="0" rtlCol="0" anchor="t"/>
          <a:lstStyle/>
          <a:p>
            <a:pPr marL="0" indent="0" algn="l">
              <a:lnSpc>
                <a:spcPts val="1500"/>
              </a:lnSpc>
              <a:buNone/>
            </a:pPr>
            <a:r>
              <a:rPr lang="en-US" sz="950" dirty="0">
                <a:solidFill>
                  <a:srgbClr val="D9E1FF"/>
                </a:solidFill>
                <a:latin typeface="Martel Sans Light" pitchFamily="34" charset="0"/>
                <a:ea typeface="Martel Sans Light" pitchFamily="34" charset="-122"/>
                <a:cs typeface="Martel Sans Light" pitchFamily="34" charset="-120"/>
              </a:rPr>
              <a:t>"Good content isn't about good storytelling. It's about telling a true story well."</a:t>
            </a:r>
            <a:endParaRPr lang="en-US" sz="950" dirty="0"/>
          </a:p>
        </p:txBody>
      </p:sp>
      <p:sp>
        <p:nvSpPr>
          <p:cNvPr id="30" name="Text 21"/>
          <p:cNvSpPr/>
          <p:nvPr/>
        </p:nvSpPr>
        <p:spPr>
          <a:xfrm>
            <a:off x="676394" y="6963013"/>
            <a:ext cx="7975640" cy="196691"/>
          </a:xfrm>
          <a:prstGeom prst="rect">
            <a:avLst/>
          </a:prstGeom>
          <a:noFill/>
          <a:ln/>
        </p:spPr>
        <p:txBody>
          <a:bodyPr wrap="none" lIns="0" tIns="0" rIns="0" bIns="0" rtlCol="0" anchor="t"/>
          <a:lstStyle/>
          <a:p>
            <a:pPr marL="0" indent="0" algn="l">
              <a:lnSpc>
                <a:spcPts val="1500"/>
              </a:lnSpc>
              <a:buNone/>
            </a:pPr>
            <a:r>
              <a:rPr lang="en-US" sz="950" i="1" dirty="0">
                <a:solidFill>
                  <a:srgbClr val="D9E1FF"/>
                </a:solidFill>
                <a:latin typeface="Martel Sans Light" pitchFamily="34" charset="0"/>
                <a:ea typeface="Martel Sans Light" pitchFamily="34" charset="-122"/>
                <a:cs typeface="Martel Sans Light" pitchFamily="34" charset="-120"/>
              </a:rPr>
              <a:t>— Ann Handley, Chief Content Officer of MarketingProfs</a:t>
            </a:r>
            <a:endParaRPr lang="en-US" sz="950" dirty="0"/>
          </a:p>
        </p:txBody>
      </p:sp>
      <p:sp>
        <p:nvSpPr>
          <p:cNvPr id="31" name="Shape 22"/>
          <p:cNvSpPr/>
          <p:nvPr/>
        </p:nvSpPr>
        <p:spPr>
          <a:xfrm>
            <a:off x="491966" y="6489621"/>
            <a:ext cx="15240" cy="808434"/>
          </a:xfrm>
          <a:prstGeom prst="rect">
            <a:avLst/>
          </a:prstGeom>
          <a:solidFill>
            <a:srgbClr val="FD505F"/>
          </a:solidFill>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2952869" y="466249"/>
            <a:ext cx="5243751" cy="377071"/>
          </a:xfrm>
          <a:prstGeom prst="rect">
            <a:avLst/>
          </a:prstGeom>
          <a:noFill/>
          <a:ln/>
        </p:spPr>
        <p:txBody>
          <a:bodyPr wrap="none" lIns="0" tIns="0" rIns="0" bIns="0" rtlCol="0" anchor="t"/>
          <a:lstStyle/>
          <a:p>
            <a:pPr marL="0" indent="0" algn="l">
              <a:lnSpc>
                <a:spcPts val="2950"/>
              </a:lnSpc>
              <a:buNone/>
            </a:pPr>
            <a:r>
              <a:rPr lang="en-US" sz="2350" dirty="0">
                <a:solidFill>
                  <a:srgbClr val="FFFFFF"/>
                </a:solidFill>
                <a:latin typeface="Kanit" pitchFamily="34" charset="0"/>
                <a:ea typeface="Kanit" pitchFamily="34" charset="-122"/>
                <a:cs typeface="Kanit" pitchFamily="34" charset="-120"/>
              </a:rPr>
              <a:t>Developer Tools: Comments &amp; Favicons</a:t>
            </a:r>
            <a:endParaRPr lang="en-US" sz="2350" dirty="0"/>
          </a:p>
        </p:txBody>
      </p:sp>
      <p:sp>
        <p:nvSpPr>
          <p:cNvPr id="3" name="Text 1"/>
          <p:cNvSpPr/>
          <p:nvPr/>
        </p:nvSpPr>
        <p:spPr>
          <a:xfrm>
            <a:off x="2952869" y="1099780"/>
            <a:ext cx="8724543" cy="410289"/>
          </a:xfrm>
          <a:prstGeom prst="rect">
            <a:avLst/>
          </a:prstGeom>
          <a:noFill/>
          <a:ln/>
        </p:spPr>
        <p:txBody>
          <a:bodyPr wrap="square" lIns="0" tIns="0" rIns="0" bIns="0" rtlCol="0" anchor="t"/>
          <a:lstStyle/>
          <a:p>
            <a:pPr marL="0" indent="0" algn="l">
              <a:lnSpc>
                <a:spcPts val="1600"/>
              </a:lnSpc>
              <a:buNone/>
            </a:pPr>
            <a:r>
              <a:rPr lang="en-US" sz="1000" dirty="0">
                <a:solidFill>
                  <a:srgbClr val="D9E1FF"/>
                </a:solidFill>
                <a:latin typeface="Martel Sans Light" pitchFamily="34" charset="0"/>
                <a:ea typeface="Martel Sans Light" pitchFamily="34" charset="-122"/>
                <a:cs typeface="Martel Sans Light" pitchFamily="34" charset="-120"/>
              </a:rPr>
              <a:t>As you write more complex HTML, developer tools become indispensable. HTML comments help you organize your code, while favicons provide a visual identity for your web pages.</a:t>
            </a:r>
            <a:endParaRPr lang="en-US" sz="1000" dirty="0"/>
          </a:p>
        </p:txBody>
      </p:sp>
      <p:sp>
        <p:nvSpPr>
          <p:cNvPr id="4" name="Text 2"/>
          <p:cNvSpPr/>
          <p:nvPr/>
        </p:nvSpPr>
        <p:spPr>
          <a:xfrm>
            <a:off x="2952869" y="1782485"/>
            <a:ext cx="2054304" cy="226338"/>
          </a:xfrm>
          <a:prstGeom prst="rect">
            <a:avLst/>
          </a:prstGeom>
          <a:noFill/>
          <a:ln/>
        </p:spPr>
        <p:txBody>
          <a:bodyPr wrap="none" lIns="0" tIns="0" rIns="0" bIns="0" rtlCol="0" anchor="t"/>
          <a:lstStyle/>
          <a:p>
            <a:pPr marL="0" indent="0" algn="l">
              <a:lnSpc>
                <a:spcPts val="1750"/>
              </a:lnSpc>
              <a:buNone/>
            </a:pPr>
            <a:r>
              <a:rPr lang="en-US" sz="1400" dirty="0">
                <a:solidFill>
                  <a:srgbClr val="FFFFFF"/>
                </a:solidFill>
                <a:latin typeface="Kanit" pitchFamily="34" charset="0"/>
                <a:ea typeface="Kanit" pitchFamily="34" charset="-122"/>
                <a:cs typeface="Kanit" pitchFamily="34" charset="-120"/>
              </a:rPr>
              <a:t>HTML Comments: &lt;!-- --&gt;</a:t>
            </a:r>
            <a:endParaRPr lang="en-US" sz="1400" dirty="0"/>
          </a:p>
        </p:txBody>
      </p:sp>
      <p:sp>
        <p:nvSpPr>
          <p:cNvPr id="5" name="Text 3"/>
          <p:cNvSpPr/>
          <p:nvPr/>
        </p:nvSpPr>
        <p:spPr>
          <a:xfrm>
            <a:off x="2952869" y="2137053"/>
            <a:ext cx="4205764" cy="820579"/>
          </a:xfrm>
          <a:prstGeom prst="rect">
            <a:avLst/>
          </a:prstGeom>
          <a:noFill/>
          <a:ln/>
        </p:spPr>
        <p:txBody>
          <a:bodyPr wrap="square" lIns="0" tIns="0" rIns="0" bIns="0" rtlCol="0" anchor="t"/>
          <a:lstStyle/>
          <a:p>
            <a:pPr marL="0" indent="0" algn="l">
              <a:lnSpc>
                <a:spcPts val="1600"/>
              </a:lnSpc>
              <a:buNone/>
            </a:pPr>
            <a:r>
              <a:rPr lang="en-US" sz="1000" dirty="0">
                <a:solidFill>
                  <a:srgbClr val="D9E1FF"/>
                </a:solidFill>
                <a:latin typeface="Martel Sans Light" pitchFamily="34" charset="0"/>
                <a:ea typeface="Martel Sans Light" pitchFamily="34" charset="-122"/>
                <a:cs typeface="Martel Sans Light" pitchFamily="34" charset="-120"/>
              </a:rPr>
              <a:t>Comments are non-rendering annotations within your code. They are crucial for explaining complex sections, temporarily disabling code, or leaving notes for yourself and other developers. They are ignored by the browser.</a:t>
            </a:r>
            <a:endParaRPr lang="en-US" sz="1000" dirty="0"/>
          </a:p>
        </p:txBody>
      </p:sp>
      <p:sp>
        <p:nvSpPr>
          <p:cNvPr id="6" name="Shape 4"/>
          <p:cNvSpPr/>
          <p:nvPr/>
        </p:nvSpPr>
        <p:spPr>
          <a:xfrm>
            <a:off x="2952869" y="3101816"/>
            <a:ext cx="4205764" cy="807601"/>
          </a:xfrm>
          <a:prstGeom prst="roundRect">
            <a:avLst>
              <a:gd name="adj" fmla="val 2382"/>
            </a:avLst>
          </a:prstGeom>
          <a:solidFill>
            <a:srgbClr val="1D1942"/>
          </a:solidFill>
          <a:ln/>
        </p:spPr>
      </p:sp>
      <p:sp>
        <p:nvSpPr>
          <p:cNvPr id="7" name="Shape 5"/>
          <p:cNvSpPr/>
          <p:nvPr/>
        </p:nvSpPr>
        <p:spPr>
          <a:xfrm>
            <a:off x="2946559" y="3101816"/>
            <a:ext cx="4218384" cy="807601"/>
          </a:xfrm>
          <a:prstGeom prst="roundRect">
            <a:avLst>
              <a:gd name="adj" fmla="val 2382"/>
            </a:avLst>
          </a:prstGeom>
          <a:solidFill>
            <a:srgbClr val="1D1942"/>
          </a:solidFill>
          <a:ln/>
        </p:spPr>
      </p:sp>
      <p:sp>
        <p:nvSpPr>
          <p:cNvPr id="8" name="Text 6"/>
          <p:cNvSpPr/>
          <p:nvPr/>
        </p:nvSpPr>
        <p:spPr>
          <a:xfrm>
            <a:off x="3074789" y="3197900"/>
            <a:ext cx="3961924" cy="615434"/>
          </a:xfrm>
          <a:prstGeom prst="rect">
            <a:avLst/>
          </a:prstGeom>
          <a:noFill/>
          <a:ln/>
        </p:spPr>
        <p:txBody>
          <a:bodyPr wrap="square" lIns="0" tIns="0" rIns="0" bIns="0" rtlCol="0" anchor="t"/>
          <a:lstStyle/>
          <a:p>
            <a:pPr marL="0" indent="0" algn="l">
              <a:lnSpc>
                <a:spcPts val="1600"/>
              </a:lnSpc>
              <a:buNone/>
            </a:pPr>
            <a:r>
              <a:rPr lang="en-US" sz="1000" dirty="0">
                <a:solidFill>
                  <a:srgbClr val="D9E1FF"/>
                </a:solidFill>
                <a:highlight>
                  <a:srgbClr val="1D1942"/>
                </a:highlight>
                <a:latin typeface="Consolas Light" pitchFamily="34" charset="0"/>
                <a:ea typeface="Consolas Light" pitchFamily="34" charset="-122"/>
                <a:cs typeface="Consolas Light" pitchFamily="34" charset="-120"/>
              </a:rPr>
              <a:t>&lt;!-- This is a comment --&gt;</a:t>
            </a:r>
            <a:endParaRPr lang="en-US" sz="1000" dirty="0"/>
          </a:p>
          <a:p>
            <a:pPr marL="0" indent="0" algn="l">
              <a:lnSpc>
                <a:spcPts val="1600"/>
              </a:lnSpc>
              <a:buNone/>
            </a:pPr>
            <a:r>
              <a:rPr lang="en-US" sz="1000" dirty="0">
                <a:solidFill>
                  <a:srgbClr val="D9E1FF"/>
                </a:solidFill>
                <a:highlight>
                  <a:srgbClr val="1D1942"/>
                </a:highlight>
                <a:latin typeface="Consolas Light" pitchFamily="34" charset="0"/>
                <a:ea typeface="Consolas Light" pitchFamily="34" charset="-122"/>
                <a:cs typeface="Consolas Light" pitchFamily="34" charset="-120"/>
              </a:rPr>
              <a:t>&lt;p&gt;Visible text.&lt;/p&gt;</a:t>
            </a:r>
            <a:endParaRPr lang="en-US" sz="1000" dirty="0"/>
          </a:p>
          <a:p>
            <a:pPr marL="0" indent="0" algn="l">
              <a:lnSpc>
                <a:spcPts val="1600"/>
              </a:lnSpc>
              <a:buNone/>
            </a:pPr>
            <a:r>
              <a:rPr lang="en-US" sz="1000" dirty="0">
                <a:solidFill>
                  <a:srgbClr val="D9E1FF"/>
                </a:solidFill>
                <a:highlight>
                  <a:srgbClr val="1D1942"/>
                </a:highlight>
                <a:latin typeface="Consolas Light" pitchFamily="34" charset="0"/>
                <a:ea typeface="Consolas Light" pitchFamily="34" charset="-122"/>
                <a:cs typeface="Consolas Light" pitchFamily="34" charset="-120"/>
              </a:rPr>
              <a:t>&lt;!-- &lt;h1&gt;Hidden Heading&lt;/h1&gt; --&gt;</a:t>
            </a:r>
            <a:endParaRPr lang="en-US" sz="1000" dirty="0"/>
          </a:p>
        </p:txBody>
      </p:sp>
      <p:pic>
        <p:nvPicPr>
          <p:cNvPr id="9" name="Image 0" descr="preencoded.png"/>
          <p:cNvPicPr>
            <a:picLocks noChangeAspect="1"/>
          </p:cNvPicPr>
          <p:nvPr/>
        </p:nvPicPr>
        <p:blipFill>
          <a:blip r:embed="rId3"/>
          <a:stretch>
            <a:fillRect/>
          </a:stretch>
        </p:blipFill>
        <p:spPr>
          <a:xfrm>
            <a:off x="2952869" y="4053602"/>
            <a:ext cx="3956923" cy="2861310"/>
          </a:xfrm>
          <a:prstGeom prst="rect">
            <a:avLst/>
          </a:prstGeom>
        </p:spPr>
      </p:pic>
      <p:sp>
        <p:nvSpPr>
          <p:cNvPr id="10" name="Text 7"/>
          <p:cNvSpPr/>
          <p:nvPr/>
        </p:nvSpPr>
        <p:spPr>
          <a:xfrm>
            <a:off x="7479149" y="1782485"/>
            <a:ext cx="1810345" cy="226338"/>
          </a:xfrm>
          <a:prstGeom prst="rect">
            <a:avLst/>
          </a:prstGeom>
          <a:noFill/>
          <a:ln/>
        </p:spPr>
        <p:txBody>
          <a:bodyPr wrap="none" lIns="0" tIns="0" rIns="0" bIns="0" rtlCol="0" anchor="t"/>
          <a:lstStyle/>
          <a:p>
            <a:pPr marL="0" indent="0" algn="l">
              <a:lnSpc>
                <a:spcPts val="1750"/>
              </a:lnSpc>
              <a:buNone/>
            </a:pPr>
            <a:r>
              <a:rPr lang="en-US" sz="1400" dirty="0">
                <a:solidFill>
                  <a:srgbClr val="FFFFFF"/>
                </a:solidFill>
                <a:latin typeface="Kanit" pitchFamily="34" charset="0"/>
                <a:ea typeface="Kanit" pitchFamily="34" charset="-122"/>
                <a:cs typeface="Kanit" pitchFamily="34" charset="-120"/>
              </a:rPr>
              <a:t>Adding a Favicon</a:t>
            </a:r>
            <a:endParaRPr lang="en-US" sz="1400" dirty="0"/>
          </a:p>
        </p:txBody>
      </p:sp>
      <p:sp>
        <p:nvSpPr>
          <p:cNvPr id="11" name="Text 8"/>
          <p:cNvSpPr/>
          <p:nvPr/>
        </p:nvSpPr>
        <p:spPr>
          <a:xfrm>
            <a:off x="7479149" y="2137053"/>
            <a:ext cx="4205764" cy="835819"/>
          </a:xfrm>
          <a:prstGeom prst="rect">
            <a:avLst/>
          </a:prstGeom>
          <a:noFill/>
          <a:ln/>
        </p:spPr>
        <p:txBody>
          <a:bodyPr wrap="square" lIns="0" tIns="0" rIns="0" bIns="0" rtlCol="0" anchor="t"/>
          <a:lstStyle/>
          <a:p>
            <a:pPr marL="0" indent="0" algn="l">
              <a:lnSpc>
                <a:spcPts val="1600"/>
              </a:lnSpc>
              <a:buNone/>
            </a:pPr>
            <a:r>
              <a:rPr lang="en-US" sz="1000" dirty="0">
                <a:solidFill>
                  <a:srgbClr val="D9E1FF"/>
                </a:solidFill>
                <a:latin typeface="Martel Sans Light" pitchFamily="34" charset="0"/>
                <a:ea typeface="Martel Sans Light" pitchFamily="34" charset="-122"/>
                <a:cs typeface="Martel Sans Light" pitchFamily="34" charset="-120"/>
              </a:rPr>
              <a:t>A favicon is the small icon displayed in the browser tab, bookmarks, or browser history. It enhances brand recognition and user experience. To add one, link to an </a:t>
            </a:r>
            <a:r>
              <a:rPr lang="en-US" sz="1000" dirty="0">
                <a:solidFill>
                  <a:srgbClr val="D9E1FF"/>
                </a:solidFill>
                <a:highlight>
                  <a:srgbClr val="1D1942"/>
                </a:highlight>
                <a:latin typeface="Consolas" pitchFamily="34" charset="0"/>
                <a:ea typeface="Consolas" pitchFamily="34" charset="-122"/>
                <a:cs typeface="Consolas" pitchFamily="34" charset="-120"/>
              </a:rPr>
              <a:t>.ico</a:t>
            </a:r>
            <a:r>
              <a:rPr lang="en-US" sz="1000" dirty="0">
                <a:solidFill>
                  <a:srgbClr val="D9E1FF"/>
                </a:solidFill>
                <a:latin typeface="Martel Sans Light" pitchFamily="34" charset="0"/>
                <a:ea typeface="Martel Sans Light" pitchFamily="34" charset="-122"/>
                <a:cs typeface="Martel Sans Light" pitchFamily="34" charset="-120"/>
              </a:rPr>
              <a:t> or </a:t>
            </a:r>
            <a:r>
              <a:rPr lang="en-US" sz="1000" dirty="0">
                <a:solidFill>
                  <a:srgbClr val="D9E1FF"/>
                </a:solidFill>
                <a:highlight>
                  <a:srgbClr val="1D1942"/>
                </a:highlight>
                <a:latin typeface="Consolas" pitchFamily="34" charset="0"/>
                <a:ea typeface="Consolas" pitchFamily="34" charset="-122"/>
                <a:cs typeface="Consolas" pitchFamily="34" charset="-120"/>
              </a:rPr>
              <a:t>.png</a:t>
            </a:r>
            <a:r>
              <a:rPr lang="en-US" sz="1000" dirty="0">
                <a:solidFill>
                  <a:srgbClr val="D9E1FF"/>
                </a:solidFill>
                <a:latin typeface="Martel Sans Light" pitchFamily="34" charset="0"/>
                <a:ea typeface="Martel Sans Light" pitchFamily="34" charset="-122"/>
                <a:cs typeface="Martel Sans Light" pitchFamily="34" charset="-120"/>
              </a:rPr>
              <a:t> file in your document's </a:t>
            </a:r>
            <a:r>
              <a:rPr lang="en-US" sz="1000" dirty="0">
                <a:solidFill>
                  <a:srgbClr val="D9E1FF"/>
                </a:solidFill>
                <a:highlight>
                  <a:srgbClr val="1D1942"/>
                </a:highlight>
                <a:latin typeface="Consolas" pitchFamily="34" charset="0"/>
                <a:ea typeface="Consolas" pitchFamily="34" charset="-122"/>
                <a:cs typeface="Consolas" pitchFamily="34" charset="-120"/>
              </a:rPr>
              <a:t>&lt;head&gt;</a:t>
            </a:r>
            <a:r>
              <a:rPr lang="en-US" sz="1000" dirty="0">
                <a:solidFill>
                  <a:srgbClr val="D9E1FF"/>
                </a:solidFill>
                <a:latin typeface="Martel Sans Light" pitchFamily="34" charset="0"/>
                <a:ea typeface="Martel Sans Light" pitchFamily="34" charset="-122"/>
                <a:cs typeface="Martel Sans Light" pitchFamily="34" charset="-120"/>
              </a:rPr>
              <a:t> section.</a:t>
            </a:r>
            <a:endParaRPr lang="en-US" sz="1000" dirty="0"/>
          </a:p>
        </p:txBody>
      </p:sp>
      <p:sp>
        <p:nvSpPr>
          <p:cNvPr id="12" name="Shape 9"/>
          <p:cNvSpPr/>
          <p:nvPr/>
        </p:nvSpPr>
        <p:spPr>
          <a:xfrm>
            <a:off x="7479149" y="3117056"/>
            <a:ext cx="4205764" cy="807601"/>
          </a:xfrm>
          <a:prstGeom prst="roundRect">
            <a:avLst>
              <a:gd name="adj" fmla="val 2382"/>
            </a:avLst>
          </a:prstGeom>
          <a:solidFill>
            <a:srgbClr val="1D1942"/>
          </a:solidFill>
          <a:ln/>
        </p:spPr>
      </p:sp>
      <p:sp>
        <p:nvSpPr>
          <p:cNvPr id="13" name="Shape 10"/>
          <p:cNvSpPr/>
          <p:nvPr/>
        </p:nvSpPr>
        <p:spPr>
          <a:xfrm>
            <a:off x="7472839" y="3117056"/>
            <a:ext cx="4218384" cy="807601"/>
          </a:xfrm>
          <a:prstGeom prst="roundRect">
            <a:avLst>
              <a:gd name="adj" fmla="val 2382"/>
            </a:avLst>
          </a:prstGeom>
          <a:solidFill>
            <a:srgbClr val="1D1942"/>
          </a:solidFill>
          <a:ln/>
        </p:spPr>
      </p:sp>
      <p:sp>
        <p:nvSpPr>
          <p:cNvPr id="14" name="Text 11"/>
          <p:cNvSpPr/>
          <p:nvPr/>
        </p:nvSpPr>
        <p:spPr>
          <a:xfrm>
            <a:off x="7601069" y="3213140"/>
            <a:ext cx="3961924" cy="615434"/>
          </a:xfrm>
          <a:prstGeom prst="rect">
            <a:avLst/>
          </a:prstGeom>
          <a:noFill/>
          <a:ln/>
        </p:spPr>
        <p:txBody>
          <a:bodyPr wrap="square" lIns="0" tIns="0" rIns="0" bIns="0" rtlCol="0" anchor="t"/>
          <a:lstStyle/>
          <a:p>
            <a:pPr marL="0" indent="0" algn="l">
              <a:lnSpc>
                <a:spcPts val="1600"/>
              </a:lnSpc>
              <a:buNone/>
            </a:pPr>
            <a:r>
              <a:rPr lang="en-US" sz="1000" dirty="0">
                <a:solidFill>
                  <a:srgbClr val="D9E1FF"/>
                </a:solidFill>
                <a:highlight>
                  <a:srgbClr val="1D1942"/>
                </a:highlight>
                <a:latin typeface="Consolas Light" pitchFamily="34" charset="0"/>
                <a:ea typeface="Consolas Light" pitchFamily="34" charset="-122"/>
                <a:cs typeface="Consolas Light" pitchFamily="34" charset="-120"/>
              </a:rPr>
              <a:t>&lt;head&gt;</a:t>
            </a:r>
            <a:endParaRPr lang="en-US" sz="1000" dirty="0"/>
          </a:p>
          <a:p>
            <a:pPr marL="0" indent="0" algn="l">
              <a:lnSpc>
                <a:spcPts val="1600"/>
              </a:lnSpc>
              <a:buNone/>
            </a:pPr>
            <a:r>
              <a:rPr lang="en-US" sz="1000" dirty="0">
                <a:solidFill>
                  <a:srgbClr val="D9E1FF"/>
                </a:solidFill>
                <a:highlight>
                  <a:srgbClr val="1D1942"/>
                </a:highlight>
                <a:latin typeface="Consolas Light" pitchFamily="34" charset="0"/>
                <a:ea typeface="Consolas Light" pitchFamily="34" charset="-122"/>
                <a:cs typeface="Consolas Light" pitchFamily="34" charset="-120"/>
              </a:rPr>
              <a:t>  &lt;link rel="icon" type="image/x-icon" href="/images/favicon.ico"&gt;</a:t>
            </a:r>
            <a:endParaRPr lang="en-US" sz="1000" dirty="0"/>
          </a:p>
          <a:p>
            <a:pPr marL="0" indent="0" algn="l">
              <a:lnSpc>
                <a:spcPts val="1600"/>
              </a:lnSpc>
              <a:buNone/>
            </a:pPr>
            <a:r>
              <a:rPr lang="en-US" sz="1000" dirty="0">
                <a:solidFill>
                  <a:srgbClr val="D9E1FF"/>
                </a:solidFill>
                <a:highlight>
                  <a:srgbClr val="1D1942"/>
                </a:highlight>
                <a:latin typeface="Consolas Light" pitchFamily="34" charset="0"/>
                <a:ea typeface="Consolas Light" pitchFamily="34" charset="-122"/>
                <a:cs typeface="Consolas Light" pitchFamily="34" charset="-120"/>
              </a:rPr>
              <a:t>&lt;/head&gt;</a:t>
            </a:r>
            <a:endParaRPr lang="en-US" sz="1000" dirty="0"/>
          </a:p>
        </p:txBody>
      </p:sp>
      <p:pic>
        <p:nvPicPr>
          <p:cNvPr id="15" name="Image 1" descr="preencoded.png"/>
          <p:cNvPicPr>
            <a:picLocks noChangeAspect="1"/>
          </p:cNvPicPr>
          <p:nvPr/>
        </p:nvPicPr>
        <p:blipFill>
          <a:blip r:embed="rId4"/>
          <a:stretch>
            <a:fillRect/>
          </a:stretch>
        </p:blipFill>
        <p:spPr>
          <a:xfrm>
            <a:off x="7479149" y="4068842"/>
            <a:ext cx="2997041" cy="2861191"/>
          </a:xfrm>
          <a:prstGeom prst="rect">
            <a:avLst/>
          </a:prstGeom>
        </p:spPr>
      </p:pic>
      <p:sp>
        <p:nvSpPr>
          <p:cNvPr id="16" name="Shape 12"/>
          <p:cNvSpPr/>
          <p:nvPr/>
        </p:nvSpPr>
        <p:spPr>
          <a:xfrm>
            <a:off x="2952869" y="7218402"/>
            <a:ext cx="8724543" cy="544830"/>
          </a:xfrm>
          <a:prstGeom prst="roundRect">
            <a:avLst>
              <a:gd name="adj" fmla="val 3531"/>
            </a:avLst>
          </a:prstGeom>
          <a:solidFill>
            <a:srgbClr val="4C0107"/>
          </a:solidFill>
          <a:ln/>
        </p:spPr>
      </p:sp>
      <p:pic>
        <p:nvPicPr>
          <p:cNvPr id="17" name="Image 2" descr="preencoded.png"/>
          <p:cNvPicPr>
            <a:picLocks noChangeAspect="1"/>
          </p:cNvPicPr>
          <p:nvPr/>
        </p:nvPicPr>
        <p:blipFill>
          <a:blip r:embed="rId5"/>
          <a:stretch>
            <a:fillRect/>
          </a:stretch>
        </p:blipFill>
        <p:spPr>
          <a:xfrm>
            <a:off x="3081099" y="7395924"/>
            <a:ext cx="160258" cy="128230"/>
          </a:xfrm>
          <a:prstGeom prst="rect">
            <a:avLst/>
          </a:prstGeom>
        </p:spPr>
      </p:pic>
      <p:sp>
        <p:nvSpPr>
          <p:cNvPr id="18" name="Text 13"/>
          <p:cNvSpPr/>
          <p:nvPr/>
        </p:nvSpPr>
        <p:spPr>
          <a:xfrm>
            <a:off x="3369588" y="7378660"/>
            <a:ext cx="8179594" cy="205145"/>
          </a:xfrm>
          <a:prstGeom prst="rect">
            <a:avLst/>
          </a:prstGeom>
          <a:noFill/>
          <a:ln/>
        </p:spPr>
        <p:txBody>
          <a:bodyPr wrap="none" lIns="0" tIns="0" rIns="0" bIns="0" rtlCol="0" anchor="t"/>
          <a:lstStyle/>
          <a:p>
            <a:pPr marL="0" indent="0" algn="l">
              <a:lnSpc>
                <a:spcPts val="1600"/>
              </a:lnSpc>
              <a:buNone/>
            </a:pPr>
            <a:r>
              <a:rPr lang="en-US" sz="1000" dirty="0">
                <a:solidFill>
                  <a:srgbClr val="FFFFFF"/>
                </a:solidFill>
                <a:latin typeface="Martel Sans Light" pitchFamily="34" charset="0"/>
                <a:ea typeface="Martel Sans Light" pitchFamily="34" charset="-122"/>
                <a:cs typeface="Martel Sans Light" pitchFamily="34" charset="-120"/>
              </a:rPr>
              <a:t>Always use descriptive comments. Future you (and your teammates) will thank you!</a:t>
            </a:r>
            <a:endParaRPr lang="en-US" sz="1000" dirty="0"/>
          </a:p>
        </p:txBody>
      </p:sp>
      <p:pic>
        <p:nvPicPr>
          <p:cNvPr id="20" name="Picture 19">
            <a:extLst>
              <a:ext uri="{FF2B5EF4-FFF2-40B4-BE49-F238E27FC236}">
                <a16:creationId xmlns:a16="http://schemas.microsoft.com/office/drawing/2014/main" id="{65E4B117-4F36-4487-9027-ADA7095D882E}"/>
              </a:ext>
            </a:extLst>
          </p:cNvPr>
          <p:cNvPicPr>
            <a:picLocks noChangeAspect="1"/>
          </p:cNvPicPr>
          <p:nvPr/>
        </p:nvPicPr>
        <p:blipFill>
          <a:blip r:embed="rId6"/>
          <a:stretch>
            <a:fillRect/>
          </a:stretch>
        </p:blipFill>
        <p:spPr>
          <a:xfrm>
            <a:off x="12427969" y="7731334"/>
            <a:ext cx="2200582" cy="44773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2698" y="1028224"/>
            <a:ext cx="6309241" cy="465177"/>
          </a:xfrm>
          <a:prstGeom prst="rect">
            <a:avLst/>
          </a:prstGeom>
          <a:noFill/>
          <a:ln/>
        </p:spPr>
        <p:txBody>
          <a:bodyPr wrap="none" lIns="0" tIns="0" rIns="0" bIns="0" rtlCol="0" anchor="t"/>
          <a:lstStyle/>
          <a:p>
            <a:pPr marL="0" indent="0" algn="l">
              <a:lnSpc>
                <a:spcPts val="3650"/>
              </a:lnSpc>
              <a:buNone/>
            </a:pPr>
            <a:r>
              <a:rPr lang="en-US" sz="2900" dirty="0">
                <a:solidFill>
                  <a:srgbClr val="FFFFFF"/>
                </a:solidFill>
                <a:latin typeface="Kanit" pitchFamily="34" charset="0"/>
                <a:ea typeface="Kanit" pitchFamily="34" charset="-122"/>
                <a:cs typeface="Kanit" pitchFamily="34" charset="-120"/>
              </a:rPr>
              <a:t>HTML Tables: Structuring Tabular Data</a:t>
            </a:r>
            <a:endParaRPr lang="en-US" sz="2900" dirty="0"/>
          </a:p>
        </p:txBody>
      </p:sp>
      <p:sp>
        <p:nvSpPr>
          <p:cNvPr id="4" name="Text 1"/>
          <p:cNvSpPr/>
          <p:nvPr/>
        </p:nvSpPr>
        <p:spPr>
          <a:xfrm>
            <a:off x="632698" y="1730573"/>
            <a:ext cx="7878604" cy="759381"/>
          </a:xfrm>
          <a:prstGeom prst="rect">
            <a:avLst/>
          </a:prstGeom>
          <a:noFill/>
          <a:ln/>
        </p:spPr>
        <p:txBody>
          <a:bodyPr wrap="square" lIns="0" tIns="0" rIns="0" bIns="0" rtlCol="0" anchor="t"/>
          <a:lstStyle/>
          <a:p>
            <a:pPr marL="0" indent="0" algn="l">
              <a:lnSpc>
                <a:spcPts val="1950"/>
              </a:lnSpc>
              <a:buNone/>
            </a:pPr>
            <a:r>
              <a:rPr lang="en-US" sz="1200" dirty="0">
                <a:solidFill>
                  <a:srgbClr val="D9E1FF"/>
                </a:solidFill>
                <a:latin typeface="Martel Sans Light" pitchFamily="34" charset="0"/>
                <a:ea typeface="Martel Sans Light" pitchFamily="34" charset="-122"/>
                <a:cs typeface="Martel Sans Light" pitchFamily="34" charset="-120"/>
              </a:rPr>
              <a:t>Tables are used to display data in a grid format. They are ideal for presenting information that is best understood when organized in rows and columns, such as financial data, product specifications, or contact lists. Avoid using tables for page layout.</a:t>
            </a:r>
            <a:endParaRPr lang="en-US" sz="1200" dirty="0"/>
          </a:p>
        </p:txBody>
      </p:sp>
      <p:sp>
        <p:nvSpPr>
          <p:cNvPr id="5" name="Shape 2"/>
          <p:cNvSpPr/>
          <p:nvPr/>
        </p:nvSpPr>
        <p:spPr>
          <a:xfrm>
            <a:off x="632698" y="2667833"/>
            <a:ext cx="7878604" cy="949047"/>
          </a:xfrm>
          <a:prstGeom prst="roundRect">
            <a:avLst>
              <a:gd name="adj" fmla="val 2500"/>
            </a:avLst>
          </a:prstGeom>
          <a:solidFill>
            <a:srgbClr val="100C35"/>
          </a:solidFill>
          <a:ln w="22860">
            <a:solidFill>
              <a:srgbClr val="48446D"/>
            </a:solidFill>
            <a:prstDash val="solid"/>
          </a:ln>
        </p:spPr>
      </p:sp>
      <p:sp>
        <p:nvSpPr>
          <p:cNvPr id="6" name="Shape 3"/>
          <p:cNvSpPr/>
          <p:nvPr/>
        </p:nvSpPr>
        <p:spPr>
          <a:xfrm>
            <a:off x="655558" y="2690693"/>
            <a:ext cx="632698" cy="903327"/>
          </a:xfrm>
          <a:prstGeom prst="rect">
            <a:avLst/>
          </a:prstGeom>
          <a:solidFill>
            <a:srgbClr val="2F2B54"/>
          </a:solidFill>
          <a:ln/>
        </p:spPr>
      </p:sp>
      <p:sp>
        <p:nvSpPr>
          <p:cNvPr id="7" name="Text 4"/>
          <p:cNvSpPr/>
          <p:nvPr/>
        </p:nvSpPr>
        <p:spPr>
          <a:xfrm>
            <a:off x="853321" y="2994065"/>
            <a:ext cx="237173" cy="296585"/>
          </a:xfrm>
          <a:prstGeom prst="rect">
            <a:avLst/>
          </a:prstGeom>
          <a:noFill/>
          <a:ln/>
        </p:spPr>
        <p:txBody>
          <a:bodyPr wrap="none" lIns="0" tIns="0" rIns="0" bIns="0" rtlCol="0" anchor="t"/>
          <a:lstStyle/>
          <a:p>
            <a:pPr marL="0" indent="0" algn="l">
              <a:lnSpc>
                <a:spcPts val="1850"/>
              </a:lnSpc>
              <a:buNone/>
            </a:pPr>
            <a:r>
              <a:rPr lang="en-US" sz="1850" dirty="0">
                <a:solidFill>
                  <a:srgbClr val="D9E1FF"/>
                </a:solidFill>
                <a:latin typeface="Kanit" pitchFamily="34" charset="0"/>
                <a:ea typeface="Kanit" pitchFamily="34" charset="-122"/>
                <a:cs typeface="Kanit" pitchFamily="34" charset="-120"/>
              </a:rPr>
              <a:t>1</a:t>
            </a:r>
            <a:endParaRPr lang="en-US" sz="1850" dirty="0"/>
          </a:p>
        </p:txBody>
      </p:sp>
      <p:sp>
        <p:nvSpPr>
          <p:cNvPr id="8" name="Text 5"/>
          <p:cNvSpPr/>
          <p:nvPr/>
        </p:nvSpPr>
        <p:spPr>
          <a:xfrm>
            <a:off x="1446371" y="2848808"/>
            <a:ext cx="1861066" cy="232529"/>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&lt;table&gt;</a:t>
            </a:r>
            <a:endParaRPr lang="en-US" sz="1450" dirty="0"/>
          </a:p>
        </p:txBody>
      </p:sp>
      <p:sp>
        <p:nvSpPr>
          <p:cNvPr id="9" name="Text 6"/>
          <p:cNvSpPr/>
          <p:nvPr/>
        </p:nvSpPr>
        <p:spPr>
          <a:xfrm>
            <a:off x="1446371" y="3176230"/>
            <a:ext cx="6883956" cy="253127"/>
          </a:xfrm>
          <a:prstGeom prst="rect">
            <a:avLst/>
          </a:prstGeom>
          <a:noFill/>
          <a:ln/>
        </p:spPr>
        <p:txBody>
          <a:bodyPr wrap="none" lIns="0" tIns="0" rIns="0" bIns="0" rtlCol="0" anchor="t"/>
          <a:lstStyle/>
          <a:p>
            <a:pPr marL="0" indent="0" algn="l">
              <a:lnSpc>
                <a:spcPts val="1950"/>
              </a:lnSpc>
              <a:buNone/>
            </a:pPr>
            <a:r>
              <a:rPr lang="en-US" sz="1200" dirty="0">
                <a:solidFill>
                  <a:srgbClr val="D9E1FF"/>
                </a:solidFill>
                <a:latin typeface="Martel Sans Light" pitchFamily="34" charset="0"/>
                <a:ea typeface="Martel Sans Light" pitchFamily="34" charset="-122"/>
                <a:cs typeface="Martel Sans Light" pitchFamily="34" charset="-120"/>
              </a:rPr>
              <a:t>The main container for all table content.</a:t>
            </a:r>
            <a:endParaRPr lang="en-US" sz="1200" dirty="0"/>
          </a:p>
        </p:txBody>
      </p:sp>
      <p:sp>
        <p:nvSpPr>
          <p:cNvPr id="10" name="Shape 7"/>
          <p:cNvSpPr/>
          <p:nvPr/>
        </p:nvSpPr>
        <p:spPr>
          <a:xfrm>
            <a:off x="632698" y="3774996"/>
            <a:ext cx="7878604" cy="965359"/>
          </a:xfrm>
          <a:prstGeom prst="roundRect">
            <a:avLst>
              <a:gd name="adj" fmla="val 2458"/>
            </a:avLst>
          </a:prstGeom>
          <a:solidFill>
            <a:srgbClr val="100C35"/>
          </a:solidFill>
          <a:ln w="22860">
            <a:solidFill>
              <a:srgbClr val="48446D"/>
            </a:solidFill>
            <a:prstDash val="solid"/>
          </a:ln>
        </p:spPr>
      </p:sp>
      <p:sp>
        <p:nvSpPr>
          <p:cNvPr id="11" name="Shape 8"/>
          <p:cNvSpPr/>
          <p:nvPr/>
        </p:nvSpPr>
        <p:spPr>
          <a:xfrm>
            <a:off x="655558" y="3797856"/>
            <a:ext cx="632698" cy="919639"/>
          </a:xfrm>
          <a:prstGeom prst="rect">
            <a:avLst/>
          </a:prstGeom>
          <a:solidFill>
            <a:srgbClr val="2F2B54"/>
          </a:solidFill>
          <a:ln/>
        </p:spPr>
      </p:sp>
      <p:sp>
        <p:nvSpPr>
          <p:cNvPr id="12" name="Text 9"/>
          <p:cNvSpPr/>
          <p:nvPr/>
        </p:nvSpPr>
        <p:spPr>
          <a:xfrm>
            <a:off x="853321" y="4109323"/>
            <a:ext cx="237173" cy="296585"/>
          </a:xfrm>
          <a:prstGeom prst="rect">
            <a:avLst/>
          </a:prstGeom>
          <a:noFill/>
          <a:ln/>
        </p:spPr>
        <p:txBody>
          <a:bodyPr wrap="none" lIns="0" tIns="0" rIns="0" bIns="0" rtlCol="0" anchor="t"/>
          <a:lstStyle/>
          <a:p>
            <a:pPr marL="0" indent="0" algn="l">
              <a:lnSpc>
                <a:spcPts val="1850"/>
              </a:lnSpc>
              <a:buNone/>
            </a:pPr>
            <a:r>
              <a:rPr lang="en-US" sz="1850" dirty="0">
                <a:solidFill>
                  <a:srgbClr val="D9E1FF"/>
                </a:solidFill>
                <a:latin typeface="Kanit" pitchFamily="34" charset="0"/>
                <a:ea typeface="Kanit" pitchFamily="34" charset="-122"/>
                <a:cs typeface="Kanit" pitchFamily="34" charset="-120"/>
              </a:rPr>
              <a:t>2</a:t>
            </a:r>
            <a:endParaRPr lang="en-US" sz="1850" dirty="0"/>
          </a:p>
        </p:txBody>
      </p:sp>
      <p:sp>
        <p:nvSpPr>
          <p:cNvPr id="13" name="Text 10"/>
          <p:cNvSpPr/>
          <p:nvPr/>
        </p:nvSpPr>
        <p:spPr>
          <a:xfrm>
            <a:off x="1446371" y="3955971"/>
            <a:ext cx="1861066" cy="232529"/>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&lt;tr&gt;</a:t>
            </a:r>
            <a:endParaRPr lang="en-US" sz="1450" dirty="0"/>
          </a:p>
        </p:txBody>
      </p:sp>
      <p:sp>
        <p:nvSpPr>
          <p:cNvPr id="14" name="Text 11"/>
          <p:cNvSpPr/>
          <p:nvPr/>
        </p:nvSpPr>
        <p:spPr>
          <a:xfrm>
            <a:off x="1446371" y="4283393"/>
            <a:ext cx="6883956" cy="275987"/>
          </a:xfrm>
          <a:prstGeom prst="rect">
            <a:avLst/>
          </a:prstGeom>
          <a:noFill/>
          <a:ln/>
        </p:spPr>
        <p:txBody>
          <a:bodyPr wrap="none" lIns="0" tIns="0" rIns="0" bIns="0" rtlCol="0" anchor="t"/>
          <a:lstStyle/>
          <a:p>
            <a:pPr marL="0" indent="0" algn="l">
              <a:lnSpc>
                <a:spcPts val="1950"/>
              </a:lnSpc>
              <a:buNone/>
            </a:pPr>
            <a:r>
              <a:rPr lang="en-US" sz="1200" dirty="0">
                <a:solidFill>
                  <a:srgbClr val="D9E1FF"/>
                </a:solidFill>
                <a:latin typeface="Martel Sans Light" pitchFamily="34" charset="0"/>
                <a:ea typeface="Martel Sans Light" pitchFamily="34" charset="-122"/>
                <a:cs typeface="Martel Sans Light" pitchFamily="34" charset="-120"/>
              </a:rPr>
              <a:t>Defines a table row. Each </a:t>
            </a:r>
            <a:r>
              <a:rPr lang="en-US" sz="1200" dirty="0">
                <a:solidFill>
                  <a:srgbClr val="D9E1FF"/>
                </a:solidFill>
                <a:highlight>
                  <a:srgbClr val="1D1942"/>
                </a:highlight>
                <a:latin typeface="Consolas" pitchFamily="34" charset="0"/>
                <a:ea typeface="Consolas" pitchFamily="34" charset="-122"/>
                <a:cs typeface="Consolas" pitchFamily="34" charset="-120"/>
              </a:rPr>
              <a:t>&lt;tr&gt;</a:t>
            </a:r>
            <a:r>
              <a:rPr lang="en-US" sz="1200" dirty="0">
                <a:solidFill>
                  <a:srgbClr val="D9E1FF"/>
                </a:solidFill>
                <a:latin typeface="Martel Sans Light" pitchFamily="34" charset="0"/>
                <a:ea typeface="Martel Sans Light" pitchFamily="34" charset="-122"/>
                <a:cs typeface="Martel Sans Light" pitchFamily="34" charset="-120"/>
              </a:rPr>
              <a:t> element encloses one row of cells.</a:t>
            </a:r>
            <a:endParaRPr lang="en-US" sz="1200" dirty="0"/>
          </a:p>
        </p:txBody>
      </p:sp>
      <p:sp>
        <p:nvSpPr>
          <p:cNvPr id="15" name="Shape 12"/>
          <p:cNvSpPr/>
          <p:nvPr/>
        </p:nvSpPr>
        <p:spPr>
          <a:xfrm>
            <a:off x="632698" y="4898469"/>
            <a:ext cx="7878604" cy="1195626"/>
          </a:xfrm>
          <a:prstGeom prst="roundRect">
            <a:avLst>
              <a:gd name="adj" fmla="val 1985"/>
            </a:avLst>
          </a:prstGeom>
          <a:solidFill>
            <a:srgbClr val="100C35"/>
          </a:solidFill>
          <a:ln w="22860">
            <a:solidFill>
              <a:srgbClr val="48446D"/>
            </a:solidFill>
            <a:prstDash val="solid"/>
          </a:ln>
        </p:spPr>
      </p:sp>
      <p:sp>
        <p:nvSpPr>
          <p:cNvPr id="16" name="Shape 13"/>
          <p:cNvSpPr/>
          <p:nvPr/>
        </p:nvSpPr>
        <p:spPr>
          <a:xfrm>
            <a:off x="655558" y="4921329"/>
            <a:ext cx="632698" cy="1149906"/>
          </a:xfrm>
          <a:prstGeom prst="rect">
            <a:avLst/>
          </a:prstGeom>
          <a:solidFill>
            <a:srgbClr val="2F2B54"/>
          </a:solidFill>
          <a:ln/>
        </p:spPr>
      </p:sp>
      <p:sp>
        <p:nvSpPr>
          <p:cNvPr id="17" name="Text 14"/>
          <p:cNvSpPr/>
          <p:nvPr/>
        </p:nvSpPr>
        <p:spPr>
          <a:xfrm>
            <a:off x="853321" y="5347930"/>
            <a:ext cx="237173" cy="296585"/>
          </a:xfrm>
          <a:prstGeom prst="rect">
            <a:avLst/>
          </a:prstGeom>
          <a:noFill/>
          <a:ln/>
        </p:spPr>
        <p:txBody>
          <a:bodyPr wrap="none" lIns="0" tIns="0" rIns="0" bIns="0" rtlCol="0" anchor="t"/>
          <a:lstStyle/>
          <a:p>
            <a:pPr marL="0" indent="0" algn="l">
              <a:lnSpc>
                <a:spcPts val="1850"/>
              </a:lnSpc>
              <a:buNone/>
            </a:pPr>
            <a:r>
              <a:rPr lang="en-US" sz="1850" dirty="0">
                <a:solidFill>
                  <a:srgbClr val="D9E1FF"/>
                </a:solidFill>
                <a:latin typeface="Kanit" pitchFamily="34" charset="0"/>
                <a:ea typeface="Kanit" pitchFamily="34" charset="-122"/>
                <a:cs typeface="Kanit" pitchFamily="34" charset="-120"/>
              </a:rPr>
              <a:t>3</a:t>
            </a:r>
            <a:endParaRPr lang="en-US" sz="1850" dirty="0"/>
          </a:p>
        </p:txBody>
      </p:sp>
      <p:sp>
        <p:nvSpPr>
          <p:cNvPr id="18" name="Text 15"/>
          <p:cNvSpPr/>
          <p:nvPr/>
        </p:nvSpPr>
        <p:spPr>
          <a:xfrm>
            <a:off x="1446371" y="5079444"/>
            <a:ext cx="1861066" cy="232529"/>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&lt;th&gt;</a:t>
            </a:r>
            <a:endParaRPr lang="en-US" sz="1450" dirty="0"/>
          </a:p>
        </p:txBody>
      </p:sp>
      <p:sp>
        <p:nvSpPr>
          <p:cNvPr id="19" name="Text 16"/>
          <p:cNvSpPr/>
          <p:nvPr/>
        </p:nvSpPr>
        <p:spPr>
          <a:xfrm>
            <a:off x="1446371" y="5406866"/>
            <a:ext cx="6883956" cy="506254"/>
          </a:xfrm>
          <a:prstGeom prst="rect">
            <a:avLst/>
          </a:prstGeom>
          <a:noFill/>
          <a:ln/>
        </p:spPr>
        <p:txBody>
          <a:bodyPr wrap="square" lIns="0" tIns="0" rIns="0" bIns="0" rtlCol="0" anchor="t"/>
          <a:lstStyle/>
          <a:p>
            <a:pPr marL="0" indent="0" algn="l">
              <a:lnSpc>
                <a:spcPts val="1950"/>
              </a:lnSpc>
              <a:buNone/>
            </a:pPr>
            <a:r>
              <a:rPr lang="en-US" sz="1200" dirty="0">
                <a:solidFill>
                  <a:srgbClr val="D9E1FF"/>
                </a:solidFill>
                <a:latin typeface="Martel Sans Light" pitchFamily="34" charset="0"/>
                <a:ea typeface="Martel Sans Light" pitchFamily="34" charset="-122"/>
                <a:cs typeface="Martel Sans Light" pitchFamily="34" charset="-120"/>
              </a:rPr>
              <a:t>Defines a table header cell. Typically, these are bold and centered by default, acting as labels for columns or rows.</a:t>
            </a:r>
            <a:endParaRPr lang="en-US" sz="1200" dirty="0"/>
          </a:p>
        </p:txBody>
      </p:sp>
      <p:sp>
        <p:nvSpPr>
          <p:cNvPr id="20" name="Shape 17"/>
          <p:cNvSpPr/>
          <p:nvPr/>
        </p:nvSpPr>
        <p:spPr>
          <a:xfrm>
            <a:off x="632698" y="6252210"/>
            <a:ext cx="7878604" cy="949047"/>
          </a:xfrm>
          <a:prstGeom prst="roundRect">
            <a:avLst>
              <a:gd name="adj" fmla="val 2500"/>
            </a:avLst>
          </a:prstGeom>
          <a:solidFill>
            <a:srgbClr val="100C35"/>
          </a:solidFill>
          <a:ln w="22860">
            <a:solidFill>
              <a:srgbClr val="48446D"/>
            </a:solidFill>
            <a:prstDash val="solid"/>
          </a:ln>
        </p:spPr>
      </p:sp>
      <p:sp>
        <p:nvSpPr>
          <p:cNvPr id="21" name="Shape 18"/>
          <p:cNvSpPr/>
          <p:nvPr/>
        </p:nvSpPr>
        <p:spPr>
          <a:xfrm>
            <a:off x="655558" y="6275070"/>
            <a:ext cx="632698" cy="903327"/>
          </a:xfrm>
          <a:prstGeom prst="rect">
            <a:avLst/>
          </a:prstGeom>
          <a:solidFill>
            <a:srgbClr val="2F2B54"/>
          </a:solidFill>
          <a:ln/>
        </p:spPr>
      </p:sp>
      <p:sp>
        <p:nvSpPr>
          <p:cNvPr id="22" name="Text 19"/>
          <p:cNvSpPr/>
          <p:nvPr/>
        </p:nvSpPr>
        <p:spPr>
          <a:xfrm>
            <a:off x="853321" y="6578441"/>
            <a:ext cx="237173" cy="296585"/>
          </a:xfrm>
          <a:prstGeom prst="rect">
            <a:avLst/>
          </a:prstGeom>
          <a:noFill/>
          <a:ln/>
        </p:spPr>
        <p:txBody>
          <a:bodyPr wrap="none" lIns="0" tIns="0" rIns="0" bIns="0" rtlCol="0" anchor="t"/>
          <a:lstStyle/>
          <a:p>
            <a:pPr marL="0" indent="0" algn="l">
              <a:lnSpc>
                <a:spcPts val="1850"/>
              </a:lnSpc>
              <a:buNone/>
            </a:pPr>
            <a:r>
              <a:rPr lang="en-US" sz="1850" dirty="0">
                <a:solidFill>
                  <a:srgbClr val="D9E1FF"/>
                </a:solidFill>
                <a:latin typeface="Kanit" pitchFamily="34" charset="0"/>
                <a:ea typeface="Kanit" pitchFamily="34" charset="-122"/>
                <a:cs typeface="Kanit" pitchFamily="34" charset="-120"/>
              </a:rPr>
              <a:t>4</a:t>
            </a:r>
            <a:endParaRPr lang="en-US" sz="1850" dirty="0"/>
          </a:p>
        </p:txBody>
      </p:sp>
      <p:sp>
        <p:nvSpPr>
          <p:cNvPr id="23" name="Text 20"/>
          <p:cNvSpPr/>
          <p:nvPr/>
        </p:nvSpPr>
        <p:spPr>
          <a:xfrm>
            <a:off x="1446371" y="6433185"/>
            <a:ext cx="1861066" cy="232529"/>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&lt;td&gt;</a:t>
            </a:r>
            <a:endParaRPr lang="en-US" sz="1450" dirty="0"/>
          </a:p>
        </p:txBody>
      </p:sp>
      <p:sp>
        <p:nvSpPr>
          <p:cNvPr id="24" name="Text 21"/>
          <p:cNvSpPr/>
          <p:nvPr/>
        </p:nvSpPr>
        <p:spPr>
          <a:xfrm>
            <a:off x="1446371" y="6760607"/>
            <a:ext cx="6883956" cy="253127"/>
          </a:xfrm>
          <a:prstGeom prst="rect">
            <a:avLst/>
          </a:prstGeom>
          <a:noFill/>
          <a:ln/>
        </p:spPr>
        <p:txBody>
          <a:bodyPr wrap="none" lIns="0" tIns="0" rIns="0" bIns="0" rtlCol="0" anchor="t"/>
          <a:lstStyle/>
          <a:p>
            <a:pPr marL="0" indent="0" algn="l">
              <a:lnSpc>
                <a:spcPts val="1950"/>
              </a:lnSpc>
              <a:buNone/>
            </a:pPr>
            <a:r>
              <a:rPr lang="en-US" sz="1200" dirty="0">
                <a:solidFill>
                  <a:srgbClr val="D9E1FF"/>
                </a:solidFill>
                <a:latin typeface="Martel Sans Light" pitchFamily="34" charset="0"/>
                <a:ea typeface="Martel Sans Light" pitchFamily="34" charset="-122"/>
                <a:cs typeface="Martel Sans Light" pitchFamily="34" charset="-120"/>
              </a:rPr>
              <a:t>Defines a table data cell. These are the standard data cells within your table.</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2572464" y="383381"/>
            <a:ext cx="4121229" cy="409932"/>
          </a:xfrm>
          <a:prstGeom prst="rect">
            <a:avLst/>
          </a:prstGeom>
          <a:noFill/>
          <a:ln/>
        </p:spPr>
        <p:txBody>
          <a:bodyPr wrap="none" lIns="0" tIns="0" rIns="0" bIns="0" rtlCol="0" anchor="t"/>
          <a:lstStyle/>
          <a:p>
            <a:pPr marL="0" indent="0" algn="l">
              <a:lnSpc>
                <a:spcPts val="3200"/>
              </a:lnSpc>
              <a:buNone/>
            </a:pPr>
            <a:r>
              <a:rPr lang="en-US" sz="2550" dirty="0">
                <a:solidFill>
                  <a:srgbClr val="FFFFFF"/>
                </a:solidFill>
                <a:latin typeface="Kanit" pitchFamily="34" charset="0"/>
                <a:ea typeface="Kanit" pitchFamily="34" charset="-122"/>
                <a:cs typeface="Kanit" pitchFamily="34" charset="-120"/>
              </a:rPr>
              <a:t>Building a Basic HTML Table</a:t>
            </a:r>
            <a:endParaRPr lang="en-US" sz="2550" dirty="0"/>
          </a:p>
        </p:txBody>
      </p:sp>
      <p:sp>
        <p:nvSpPr>
          <p:cNvPr id="3" name="Text 1"/>
          <p:cNvSpPr/>
          <p:nvPr/>
        </p:nvSpPr>
        <p:spPr>
          <a:xfrm>
            <a:off x="2572464" y="1072158"/>
            <a:ext cx="9485471" cy="446008"/>
          </a:xfrm>
          <a:prstGeom prst="rect">
            <a:avLst/>
          </a:prstGeom>
          <a:noFill/>
          <a:ln/>
        </p:spPr>
        <p:txBody>
          <a:bodyPr wrap="squar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Let's construct a simple table to see how these tags work together. We'll create a table for product features, showcasing how headers and data cells organize information effectively.</a:t>
            </a:r>
            <a:endParaRPr lang="en-US" sz="1050" dirty="0"/>
          </a:p>
        </p:txBody>
      </p:sp>
      <p:sp>
        <p:nvSpPr>
          <p:cNvPr id="4" name="Shape 2"/>
          <p:cNvSpPr/>
          <p:nvPr/>
        </p:nvSpPr>
        <p:spPr>
          <a:xfrm>
            <a:off x="2572464" y="1674971"/>
            <a:ext cx="9485471" cy="4000143"/>
          </a:xfrm>
          <a:prstGeom prst="roundRect">
            <a:avLst>
              <a:gd name="adj" fmla="val 523"/>
            </a:avLst>
          </a:prstGeom>
          <a:solidFill>
            <a:srgbClr val="1D1942"/>
          </a:solidFill>
          <a:ln/>
        </p:spPr>
      </p:sp>
      <p:sp>
        <p:nvSpPr>
          <p:cNvPr id="5" name="Shape 3"/>
          <p:cNvSpPr/>
          <p:nvPr/>
        </p:nvSpPr>
        <p:spPr>
          <a:xfrm>
            <a:off x="2565559" y="1674971"/>
            <a:ext cx="9499283" cy="4000143"/>
          </a:xfrm>
          <a:prstGeom prst="roundRect">
            <a:avLst>
              <a:gd name="adj" fmla="val 523"/>
            </a:avLst>
          </a:prstGeom>
          <a:solidFill>
            <a:srgbClr val="1D1942"/>
          </a:solidFill>
          <a:ln/>
        </p:spPr>
      </p:sp>
      <p:sp>
        <p:nvSpPr>
          <p:cNvPr id="6" name="Text 4"/>
          <p:cNvSpPr/>
          <p:nvPr/>
        </p:nvSpPr>
        <p:spPr>
          <a:xfrm>
            <a:off x="2704981" y="1779508"/>
            <a:ext cx="9220438" cy="3791069"/>
          </a:xfrm>
          <a:prstGeom prst="rect">
            <a:avLst/>
          </a:prstGeom>
          <a:noFill/>
          <a:ln/>
        </p:spPr>
        <p:txBody>
          <a:bodyPr wrap="square" lIns="0" tIns="0" rIns="0" bIns="0" rtlCol="0" anchor="t"/>
          <a:lstStyle/>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&lt;table&gt;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&lt;th&gt;Feature&lt;/th&gt;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&lt;th&gt;Description&lt;/th&gt;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&lt;th&gt;Value&lt;/th&gt;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&lt;td&gt;Processor&lt;/td&gt;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&lt;td&gt;Intel Core i7&lt;/td&gt;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&lt;td&gt;2.8 GHz&lt;/td&gt;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&lt;td&gt;RAM&lt;/td&gt;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&lt;td&gt;DDR4 SDRAM&lt;/td&gt;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&lt;td&gt;16 GB&lt;/td&gt;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5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&lt;/table&gt;</a:t>
            </a:r>
            <a:endParaRPr lang="en-US" sz="1050" dirty="0"/>
          </a:p>
        </p:txBody>
      </p:sp>
      <p:sp>
        <p:nvSpPr>
          <p:cNvPr id="7" name="Text 5"/>
          <p:cNvSpPr/>
          <p:nvPr/>
        </p:nvSpPr>
        <p:spPr>
          <a:xfrm>
            <a:off x="2572464" y="5831919"/>
            <a:ext cx="9485471"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This code produces a structured table like the one below, making it easy to compare features at a glance.</a:t>
            </a:r>
            <a:endParaRPr lang="en-US" sz="1050" dirty="0"/>
          </a:p>
        </p:txBody>
      </p:sp>
      <p:sp>
        <p:nvSpPr>
          <p:cNvPr id="8" name="Shape 6"/>
          <p:cNvSpPr/>
          <p:nvPr/>
        </p:nvSpPr>
        <p:spPr>
          <a:xfrm>
            <a:off x="2572464" y="6211729"/>
            <a:ext cx="9485471" cy="1636871"/>
          </a:xfrm>
          <a:prstGeom prst="roundRect">
            <a:avLst>
              <a:gd name="adj" fmla="val 1278"/>
            </a:avLst>
          </a:prstGeom>
          <a:noFill/>
          <a:ln w="7620">
            <a:solidFill>
              <a:srgbClr val="FFFFFF">
                <a:alpha val="24000"/>
              </a:srgbClr>
            </a:solidFill>
            <a:prstDash val="solid"/>
          </a:ln>
        </p:spPr>
      </p:sp>
      <p:sp>
        <p:nvSpPr>
          <p:cNvPr id="9" name="Shape 7"/>
          <p:cNvSpPr/>
          <p:nvPr/>
        </p:nvSpPr>
        <p:spPr>
          <a:xfrm>
            <a:off x="2580084" y="6219349"/>
            <a:ext cx="9469279" cy="405408"/>
          </a:xfrm>
          <a:prstGeom prst="rect">
            <a:avLst/>
          </a:prstGeom>
          <a:solidFill>
            <a:srgbClr val="FFFFFF">
              <a:alpha val="4000"/>
            </a:srgbClr>
          </a:solidFill>
          <a:ln/>
        </p:spPr>
      </p:sp>
      <p:sp>
        <p:nvSpPr>
          <p:cNvPr id="10" name="Text 8"/>
          <p:cNvSpPr/>
          <p:nvPr/>
        </p:nvSpPr>
        <p:spPr>
          <a:xfrm>
            <a:off x="2720459" y="6310551"/>
            <a:ext cx="287345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Feature</a:t>
            </a:r>
            <a:endParaRPr lang="en-US" sz="1050" dirty="0"/>
          </a:p>
        </p:txBody>
      </p:sp>
      <p:sp>
        <p:nvSpPr>
          <p:cNvPr id="11" name="Text 9"/>
          <p:cNvSpPr/>
          <p:nvPr/>
        </p:nvSpPr>
        <p:spPr>
          <a:xfrm>
            <a:off x="5880378" y="6310551"/>
            <a:ext cx="286964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Description</a:t>
            </a:r>
            <a:endParaRPr lang="en-US" sz="1050" dirty="0"/>
          </a:p>
        </p:txBody>
      </p:sp>
      <p:sp>
        <p:nvSpPr>
          <p:cNvPr id="12" name="Text 10"/>
          <p:cNvSpPr/>
          <p:nvPr/>
        </p:nvSpPr>
        <p:spPr>
          <a:xfrm>
            <a:off x="9036487" y="6310551"/>
            <a:ext cx="287345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Value</a:t>
            </a:r>
            <a:endParaRPr lang="en-US" sz="1050" dirty="0"/>
          </a:p>
        </p:txBody>
      </p:sp>
      <p:sp>
        <p:nvSpPr>
          <p:cNvPr id="13" name="Shape 11"/>
          <p:cNvSpPr/>
          <p:nvPr/>
        </p:nvSpPr>
        <p:spPr>
          <a:xfrm>
            <a:off x="2580084" y="6624757"/>
            <a:ext cx="9469279" cy="405408"/>
          </a:xfrm>
          <a:prstGeom prst="rect">
            <a:avLst/>
          </a:prstGeom>
          <a:solidFill>
            <a:srgbClr val="000000">
              <a:alpha val="4000"/>
            </a:srgbClr>
          </a:solidFill>
          <a:ln/>
        </p:spPr>
      </p:sp>
      <p:sp>
        <p:nvSpPr>
          <p:cNvPr id="14" name="Text 12"/>
          <p:cNvSpPr/>
          <p:nvPr/>
        </p:nvSpPr>
        <p:spPr>
          <a:xfrm>
            <a:off x="2720459" y="6715958"/>
            <a:ext cx="287345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Processor</a:t>
            </a:r>
            <a:endParaRPr lang="en-US" sz="1050" dirty="0"/>
          </a:p>
        </p:txBody>
      </p:sp>
      <p:sp>
        <p:nvSpPr>
          <p:cNvPr id="15" name="Text 13"/>
          <p:cNvSpPr/>
          <p:nvPr/>
        </p:nvSpPr>
        <p:spPr>
          <a:xfrm>
            <a:off x="5880378" y="6715958"/>
            <a:ext cx="286964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Intel Core i7</a:t>
            </a:r>
            <a:endParaRPr lang="en-US" sz="1050" dirty="0"/>
          </a:p>
        </p:txBody>
      </p:sp>
      <p:sp>
        <p:nvSpPr>
          <p:cNvPr id="16" name="Text 14"/>
          <p:cNvSpPr/>
          <p:nvPr/>
        </p:nvSpPr>
        <p:spPr>
          <a:xfrm>
            <a:off x="9036487" y="6715958"/>
            <a:ext cx="287345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2.8 GHz</a:t>
            </a:r>
            <a:endParaRPr lang="en-US" sz="1050" dirty="0"/>
          </a:p>
        </p:txBody>
      </p:sp>
      <p:sp>
        <p:nvSpPr>
          <p:cNvPr id="17" name="Shape 15"/>
          <p:cNvSpPr/>
          <p:nvPr/>
        </p:nvSpPr>
        <p:spPr>
          <a:xfrm>
            <a:off x="2580084" y="7030164"/>
            <a:ext cx="9469279" cy="405408"/>
          </a:xfrm>
          <a:prstGeom prst="rect">
            <a:avLst/>
          </a:prstGeom>
          <a:solidFill>
            <a:srgbClr val="FFFFFF">
              <a:alpha val="4000"/>
            </a:srgbClr>
          </a:solidFill>
          <a:ln/>
        </p:spPr>
      </p:sp>
      <p:sp>
        <p:nvSpPr>
          <p:cNvPr id="18" name="Text 16"/>
          <p:cNvSpPr/>
          <p:nvPr/>
        </p:nvSpPr>
        <p:spPr>
          <a:xfrm>
            <a:off x="2720459" y="7121366"/>
            <a:ext cx="287345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RAM</a:t>
            </a:r>
            <a:endParaRPr lang="en-US" sz="1050" dirty="0"/>
          </a:p>
        </p:txBody>
      </p:sp>
      <p:sp>
        <p:nvSpPr>
          <p:cNvPr id="19" name="Text 17"/>
          <p:cNvSpPr/>
          <p:nvPr/>
        </p:nvSpPr>
        <p:spPr>
          <a:xfrm>
            <a:off x="5880378" y="7121366"/>
            <a:ext cx="286964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DDR4 SDRAM</a:t>
            </a:r>
            <a:endParaRPr lang="en-US" sz="1050" dirty="0"/>
          </a:p>
        </p:txBody>
      </p:sp>
      <p:sp>
        <p:nvSpPr>
          <p:cNvPr id="20" name="Text 18"/>
          <p:cNvSpPr/>
          <p:nvPr/>
        </p:nvSpPr>
        <p:spPr>
          <a:xfrm>
            <a:off x="9036487" y="7121366"/>
            <a:ext cx="287345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16 GB</a:t>
            </a:r>
            <a:endParaRPr lang="en-US" sz="1050" dirty="0"/>
          </a:p>
        </p:txBody>
      </p:sp>
      <p:sp>
        <p:nvSpPr>
          <p:cNvPr id="21" name="Shape 19"/>
          <p:cNvSpPr/>
          <p:nvPr/>
        </p:nvSpPr>
        <p:spPr>
          <a:xfrm>
            <a:off x="2580084" y="7435572"/>
            <a:ext cx="9469279" cy="405408"/>
          </a:xfrm>
          <a:prstGeom prst="rect">
            <a:avLst/>
          </a:prstGeom>
          <a:solidFill>
            <a:srgbClr val="000000">
              <a:alpha val="4000"/>
            </a:srgbClr>
          </a:solidFill>
          <a:ln/>
        </p:spPr>
      </p:sp>
      <p:sp>
        <p:nvSpPr>
          <p:cNvPr id="22" name="Text 20"/>
          <p:cNvSpPr/>
          <p:nvPr/>
        </p:nvSpPr>
        <p:spPr>
          <a:xfrm>
            <a:off x="2720459" y="7526774"/>
            <a:ext cx="287345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Storage</a:t>
            </a:r>
            <a:endParaRPr lang="en-US" sz="1050" dirty="0"/>
          </a:p>
        </p:txBody>
      </p:sp>
      <p:sp>
        <p:nvSpPr>
          <p:cNvPr id="23" name="Text 21"/>
          <p:cNvSpPr/>
          <p:nvPr/>
        </p:nvSpPr>
        <p:spPr>
          <a:xfrm>
            <a:off x="5880378" y="7526774"/>
            <a:ext cx="286964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SSD</a:t>
            </a:r>
            <a:endParaRPr lang="en-US" sz="1050" dirty="0"/>
          </a:p>
        </p:txBody>
      </p:sp>
      <p:sp>
        <p:nvSpPr>
          <p:cNvPr id="24" name="Text 22"/>
          <p:cNvSpPr/>
          <p:nvPr/>
        </p:nvSpPr>
        <p:spPr>
          <a:xfrm>
            <a:off x="9036487" y="7526774"/>
            <a:ext cx="2873454" cy="223004"/>
          </a:xfrm>
          <a:prstGeom prst="rect">
            <a:avLst/>
          </a:prstGeom>
          <a:noFill/>
          <a:ln/>
        </p:spPr>
        <p:txBody>
          <a:bodyPr wrap="none" lIns="0" tIns="0" rIns="0" bIns="0" rtlCol="0" anchor="t"/>
          <a:lstStyle/>
          <a:p>
            <a:pPr marL="0" indent="0" algn="l">
              <a:lnSpc>
                <a:spcPts val="1750"/>
              </a:lnSpc>
              <a:buNone/>
            </a:pPr>
            <a:r>
              <a:rPr lang="en-US" sz="1050" dirty="0">
                <a:solidFill>
                  <a:srgbClr val="D9E1FF"/>
                </a:solidFill>
                <a:latin typeface="Martel Sans Light" pitchFamily="34" charset="0"/>
                <a:ea typeface="Martel Sans Light" pitchFamily="34" charset="-122"/>
                <a:cs typeface="Martel Sans Light" pitchFamily="34" charset="-120"/>
              </a:rPr>
              <a:t>512 GB</a:t>
            </a:r>
            <a:endParaRPr lang="en-US" sz="1050" dirty="0"/>
          </a:p>
        </p:txBody>
      </p:sp>
      <p:pic>
        <p:nvPicPr>
          <p:cNvPr id="26" name="Picture 25">
            <a:extLst>
              <a:ext uri="{FF2B5EF4-FFF2-40B4-BE49-F238E27FC236}">
                <a16:creationId xmlns:a16="http://schemas.microsoft.com/office/drawing/2014/main" id="{3D9F9C45-32D5-4D3F-9CCB-4C96DEAB3D4C}"/>
              </a:ext>
            </a:extLst>
          </p:cNvPr>
          <p:cNvPicPr>
            <a:picLocks noChangeAspect="1"/>
          </p:cNvPicPr>
          <p:nvPr/>
        </p:nvPicPr>
        <p:blipFill>
          <a:blip r:embed="rId3"/>
          <a:stretch>
            <a:fillRect/>
          </a:stretch>
        </p:blipFill>
        <p:spPr>
          <a:xfrm>
            <a:off x="12429818" y="7749778"/>
            <a:ext cx="2200582" cy="44773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2680097" y="376833"/>
            <a:ext cx="5832753" cy="400764"/>
          </a:xfrm>
          <a:prstGeom prst="rect">
            <a:avLst/>
          </a:prstGeom>
          <a:noFill/>
          <a:ln/>
        </p:spPr>
        <p:txBody>
          <a:bodyPr wrap="none" lIns="0" tIns="0" rIns="0" bIns="0" rtlCol="0" anchor="t"/>
          <a:lstStyle/>
          <a:p>
            <a:pPr marL="0" indent="0" algn="l">
              <a:lnSpc>
                <a:spcPts val="3150"/>
              </a:lnSpc>
              <a:buNone/>
            </a:pPr>
            <a:r>
              <a:rPr lang="en-US" sz="2500" dirty="0">
                <a:solidFill>
                  <a:srgbClr val="FFFFFF"/>
                </a:solidFill>
                <a:latin typeface="Kanit" pitchFamily="34" charset="0"/>
                <a:ea typeface="Kanit" pitchFamily="34" charset="-122"/>
                <a:cs typeface="Kanit" pitchFamily="34" charset="-120"/>
              </a:rPr>
              <a:t>Advanced Table Features: Spanning Cells</a:t>
            </a:r>
            <a:endParaRPr lang="en-US" sz="2500" dirty="0"/>
          </a:p>
        </p:txBody>
      </p:sp>
      <p:sp>
        <p:nvSpPr>
          <p:cNvPr id="3" name="Text 1"/>
          <p:cNvSpPr/>
          <p:nvPr/>
        </p:nvSpPr>
        <p:spPr>
          <a:xfrm>
            <a:off x="2680097" y="1050012"/>
            <a:ext cx="9270206" cy="458629"/>
          </a:xfrm>
          <a:prstGeom prst="rect">
            <a:avLst/>
          </a:prstGeom>
          <a:noFill/>
          <a:ln/>
        </p:spPr>
        <p:txBody>
          <a:bodyPr wrap="squar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Sometimes, you need cells to span across multiple columns or rows. This is where </a:t>
            </a:r>
            <a:r>
              <a:rPr lang="en-US" sz="1050" dirty="0">
                <a:solidFill>
                  <a:srgbClr val="D9E1FF"/>
                </a:solidFill>
                <a:highlight>
                  <a:srgbClr val="1D1942"/>
                </a:highlight>
                <a:latin typeface="Consolas" pitchFamily="34" charset="0"/>
                <a:ea typeface="Consolas" pitchFamily="34" charset="-122"/>
                <a:cs typeface="Consolas" pitchFamily="34" charset="-120"/>
              </a:rPr>
              <a:t>colspan</a:t>
            </a:r>
            <a:r>
              <a:rPr lang="en-US" sz="1050" dirty="0">
                <a:solidFill>
                  <a:srgbClr val="D9E1FF"/>
                </a:solidFill>
                <a:latin typeface="Martel Sans Light" pitchFamily="34" charset="0"/>
                <a:ea typeface="Martel Sans Light" pitchFamily="34" charset="-122"/>
                <a:cs typeface="Martel Sans Light" pitchFamily="34" charset="-120"/>
              </a:rPr>
              <a:t> and </a:t>
            </a:r>
            <a:r>
              <a:rPr lang="en-US" sz="1050" dirty="0">
                <a:solidFill>
                  <a:srgbClr val="D9E1FF"/>
                </a:solidFill>
                <a:highlight>
                  <a:srgbClr val="1D1942"/>
                </a:highlight>
                <a:latin typeface="Consolas" pitchFamily="34" charset="0"/>
                <a:ea typeface="Consolas" pitchFamily="34" charset="-122"/>
                <a:cs typeface="Consolas" pitchFamily="34" charset="-120"/>
              </a:rPr>
              <a:t>rowspan</a:t>
            </a:r>
            <a:r>
              <a:rPr lang="en-US" sz="1050" dirty="0">
                <a:solidFill>
                  <a:srgbClr val="D9E1FF"/>
                </a:solidFill>
                <a:latin typeface="Martel Sans Light" pitchFamily="34" charset="0"/>
                <a:ea typeface="Martel Sans Light" pitchFamily="34" charset="-122"/>
                <a:cs typeface="Martel Sans Light" pitchFamily="34" charset="-120"/>
              </a:rPr>
              <a:t> attributes come in handy, allowing for more complex and visually appealing table layouts.</a:t>
            </a:r>
            <a:endParaRPr lang="en-US" sz="1050" dirty="0"/>
          </a:p>
        </p:txBody>
      </p:sp>
      <p:sp>
        <p:nvSpPr>
          <p:cNvPr id="4" name="Text 2"/>
          <p:cNvSpPr/>
          <p:nvPr/>
        </p:nvSpPr>
        <p:spPr>
          <a:xfrm>
            <a:off x="2680097" y="1798082"/>
            <a:ext cx="1923574" cy="248126"/>
          </a:xfrm>
          <a:prstGeom prst="rect">
            <a:avLst/>
          </a:prstGeom>
          <a:noFill/>
          <a:ln/>
        </p:spPr>
        <p:txBody>
          <a:bodyPr wrap="none" lIns="0" tIns="0" rIns="0" bIns="0" rtlCol="0" anchor="t"/>
          <a:lstStyle/>
          <a:p>
            <a:pPr marL="0" indent="0" algn="l">
              <a:lnSpc>
                <a:spcPts val="1850"/>
              </a:lnSpc>
              <a:buNone/>
            </a:pPr>
            <a:r>
              <a:rPr lang="en-US" sz="1500" dirty="0">
                <a:solidFill>
                  <a:srgbClr val="D9E1FF"/>
                </a:solidFill>
                <a:highlight>
                  <a:srgbClr val="1D1942"/>
                </a:highlight>
                <a:latin typeface="Consolas" pitchFamily="34" charset="0"/>
                <a:ea typeface="Consolas" pitchFamily="34" charset="-122"/>
                <a:cs typeface="Consolas" pitchFamily="34" charset="-120"/>
              </a:rPr>
              <a:t>colspan</a:t>
            </a:r>
            <a:endParaRPr lang="en-US" sz="1500" dirty="0"/>
          </a:p>
        </p:txBody>
      </p:sp>
      <p:sp>
        <p:nvSpPr>
          <p:cNvPr id="5" name="Text 3"/>
          <p:cNvSpPr/>
          <p:nvPr/>
        </p:nvSpPr>
        <p:spPr>
          <a:xfrm>
            <a:off x="2680097" y="2182416"/>
            <a:ext cx="4468892" cy="458629"/>
          </a:xfrm>
          <a:prstGeom prst="rect">
            <a:avLst/>
          </a:prstGeom>
          <a:noFill/>
          <a:ln/>
        </p:spPr>
        <p:txBody>
          <a:bodyPr wrap="squar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The </a:t>
            </a:r>
            <a:r>
              <a:rPr lang="en-US" sz="1050" dirty="0">
                <a:solidFill>
                  <a:srgbClr val="D9E1FF"/>
                </a:solidFill>
                <a:highlight>
                  <a:srgbClr val="1D1942"/>
                </a:highlight>
                <a:latin typeface="Consolas" pitchFamily="34" charset="0"/>
                <a:ea typeface="Consolas" pitchFamily="34" charset="-122"/>
                <a:cs typeface="Consolas" pitchFamily="34" charset="-120"/>
              </a:rPr>
              <a:t>colspan</a:t>
            </a:r>
            <a:r>
              <a:rPr lang="en-US" sz="1050" dirty="0">
                <a:solidFill>
                  <a:srgbClr val="D9E1FF"/>
                </a:solidFill>
                <a:latin typeface="Martel Sans Light" pitchFamily="34" charset="0"/>
                <a:ea typeface="Martel Sans Light" pitchFamily="34" charset="-122"/>
                <a:cs typeface="Martel Sans Light" pitchFamily="34" charset="-120"/>
              </a:rPr>
              <a:t> attribute specifies the number of columns a cell should span. It's useful for creating headings that cover multiple data points.</a:t>
            </a:r>
            <a:endParaRPr lang="en-US" sz="1050" dirty="0"/>
          </a:p>
        </p:txBody>
      </p:sp>
      <p:sp>
        <p:nvSpPr>
          <p:cNvPr id="6" name="Shape 4"/>
          <p:cNvSpPr/>
          <p:nvPr/>
        </p:nvSpPr>
        <p:spPr>
          <a:xfrm>
            <a:off x="2680097" y="2794278"/>
            <a:ext cx="4468892" cy="2165271"/>
          </a:xfrm>
          <a:prstGeom prst="roundRect">
            <a:avLst>
              <a:gd name="adj" fmla="val 944"/>
            </a:avLst>
          </a:prstGeom>
          <a:solidFill>
            <a:srgbClr val="1D1942"/>
          </a:solidFill>
          <a:ln/>
        </p:spPr>
      </p:sp>
      <p:sp>
        <p:nvSpPr>
          <p:cNvPr id="7" name="Shape 5"/>
          <p:cNvSpPr/>
          <p:nvPr/>
        </p:nvSpPr>
        <p:spPr>
          <a:xfrm>
            <a:off x="2673310" y="2794278"/>
            <a:ext cx="4482465" cy="2165271"/>
          </a:xfrm>
          <a:prstGeom prst="roundRect">
            <a:avLst>
              <a:gd name="adj" fmla="val 944"/>
            </a:avLst>
          </a:prstGeom>
          <a:solidFill>
            <a:srgbClr val="1D1942"/>
          </a:solidFill>
          <a:ln/>
        </p:spPr>
      </p:sp>
      <p:sp>
        <p:nvSpPr>
          <p:cNvPr id="8" name="Text 6"/>
          <p:cNvSpPr/>
          <p:nvPr/>
        </p:nvSpPr>
        <p:spPr>
          <a:xfrm>
            <a:off x="2809518" y="2896433"/>
            <a:ext cx="4210050" cy="1960959"/>
          </a:xfrm>
          <a:prstGeom prst="rect">
            <a:avLst/>
          </a:prstGeom>
          <a:noFill/>
          <a:ln/>
        </p:spPr>
        <p:txBody>
          <a:bodyPr wrap="square" lIns="0" tIns="0" rIns="0" bIns="0" rtlCol="0" anchor="t"/>
          <a:lstStyle/>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&lt;table&gt;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&lt;th colspan="2"&gt;Product Details&lt;/th&gt;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&lt;td&gt;Name&lt;/td&gt;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&lt;td&gt;Widget X&lt;/td&gt;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&lt;/table&gt;</a:t>
            </a:r>
            <a:endParaRPr lang="en-US" sz="1050" dirty="0"/>
          </a:p>
        </p:txBody>
      </p:sp>
      <p:sp>
        <p:nvSpPr>
          <p:cNvPr id="9" name="Text 7"/>
          <p:cNvSpPr/>
          <p:nvPr/>
        </p:nvSpPr>
        <p:spPr>
          <a:xfrm>
            <a:off x="7489031" y="1798082"/>
            <a:ext cx="1923574" cy="248126"/>
          </a:xfrm>
          <a:prstGeom prst="rect">
            <a:avLst/>
          </a:prstGeom>
          <a:noFill/>
          <a:ln/>
        </p:spPr>
        <p:txBody>
          <a:bodyPr wrap="none" lIns="0" tIns="0" rIns="0" bIns="0" rtlCol="0" anchor="t"/>
          <a:lstStyle/>
          <a:p>
            <a:pPr marL="0" indent="0" algn="l">
              <a:lnSpc>
                <a:spcPts val="1850"/>
              </a:lnSpc>
              <a:buNone/>
            </a:pPr>
            <a:r>
              <a:rPr lang="en-US" sz="1500" dirty="0">
                <a:solidFill>
                  <a:srgbClr val="D9E1FF"/>
                </a:solidFill>
                <a:highlight>
                  <a:srgbClr val="1D1942"/>
                </a:highlight>
                <a:latin typeface="Consolas" pitchFamily="34" charset="0"/>
                <a:ea typeface="Consolas" pitchFamily="34" charset="-122"/>
                <a:cs typeface="Consolas" pitchFamily="34" charset="-120"/>
              </a:rPr>
              <a:t>rowspan</a:t>
            </a:r>
            <a:endParaRPr lang="en-US" sz="1500" dirty="0"/>
          </a:p>
        </p:txBody>
      </p:sp>
      <p:sp>
        <p:nvSpPr>
          <p:cNvPr id="10" name="Text 8"/>
          <p:cNvSpPr/>
          <p:nvPr/>
        </p:nvSpPr>
        <p:spPr>
          <a:xfrm>
            <a:off x="7489031" y="2182416"/>
            <a:ext cx="4468892" cy="676513"/>
          </a:xfrm>
          <a:prstGeom prst="rect">
            <a:avLst/>
          </a:prstGeom>
          <a:noFill/>
          <a:ln/>
        </p:spPr>
        <p:txBody>
          <a:bodyPr wrap="squar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The </a:t>
            </a:r>
            <a:r>
              <a:rPr lang="en-US" sz="1050" dirty="0">
                <a:solidFill>
                  <a:srgbClr val="D9E1FF"/>
                </a:solidFill>
                <a:highlight>
                  <a:srgbClr val="1D1942"/>
                </a:highlight>
                <a:latin typeface="Consolas" pitchFamily="34" charset="0"/>
                <a:ea typeface="Consolas" pitchFamily="34" charset="-122"/>
                <a:cs typeface="Consolas" pitchFamily="34" charset="-120"/>
              </a:rPr>
              <a:t>rowspan</a:t>
            </a:r>
            <a:r>
              <a:rPr lang="en-US" sz="1050" dirty="0">
                <a:solidFill>
                  <a:srgbClr val="D9E1FF"/>
                </a:solidFill>
                <a:latin typeface="Martel Sans Light" pitchFamily="34" charset="0"/>
                <a:ea typeface="Martel Sans Light" pitchFamily="34" charset="-122"/>
                <a:cs typeface="Martel Sans Light" pitchFamily="34" charset="-120"/>
              </a:rPr>
              <a:t> attribute specifies the number of rows a cell should span. This is often used for categorizing items or grouping related content vertically.</a:t>
            </a:r>
            <a:endParaRPr lang="en-US" sz="1050" dirty="0"/>
          </a:p>
        </p:txBody>
      </p:sp>
      <p:sp>
        <p:nvSpPr>
          <p:cNvPr id="11" name="Shape 9"/>
          <p:cNvSpPr/>
          <p:nvPr/>
        </p:nvSpPr>
        <p:spPr>
          <a:xfrm>
            <a:off x="7489031" y="3012162"/>
            <a:ext cx="4468892" cy="2165271"/>
          </a:xfrm>
          <a:prstGeom prst="roundRect">
            <a:avLst>
              <a:gd name="adj" fmla="val 944"/>
            </a:avLst>
          </a:prstGeom>
          <a:solidFill>
            <a:srgbClr val="1D1942"/>
          </a:solidFill>
          <a:ln/>
        </p:spPr>
      </p:sp>
      <p:sp>
        <p:nvSpPr>
          <p:cNvPr id="12" name="Shape 10"/>
          <p:cNvSpPr/>
          <p:nvPr/>
        </p:nvSpPr>
        <p:spPr>
          <a:xfrm>
            <a:off x="7482245" y="3012162"/>
            <a:ext cx="4482465" cy="2165271"/>
          </a:xfrm>
          <a:prstGeom prst="roundRect">
            <a:avLst>
              <a:gd name="adj" fmla="val 944"/>
            </a:avLst>
          </a:prstGeom>
          <a:solidFill>
            <a:srgbClr val="1D1942"/>
          </a:solidFill>
          <a:ln/>
        </p:spPr>
      </p:sp>
      <p:sp>
        <p:nvSpPr>
          <p:cNvPr id="13" name="Text 11"/>
          <p:cNvSpPr/>
          <p:nvPr/>
        </p:nvSpPr>
        <p:spPr>
          <a:xfrm>
            <a:off x="7618452" y="3114318"/>
            <a:ext cx="4210050" cy="1960959"/>
          </a:xfrm>
          <a:prstGeom prst="rect">
            <a:avLst/>
          </a:prstGeom>
          <a:noFill/>
          <a:ln/>
        </p:spPr>
        <p:txBody>
          <a:bodyPr wrap="square" lIns="0" tIns="0" rIns="0" bIns="0" rtlCol="0" anchor="t"/>
          <a:lstStyle/>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&lt;table&gt;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&lt;th rowspan="2"&gt;Category&lt;/th&gt;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&lt;td&gt;Item A&lt;/td&gt;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&lt;td&gt;Item B&lt;/td&gt;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  &lt;/tr&gt;</a:t>
            </a:r>
            <a:endParaRPr lang="en-US" sz="1050" dirty="0"/>
          </a:p>
          <a:p>
            <a:pPr marL="0" indent="0" algn="l">
              <a:lnSpc>
                <a:spcPts val="1700"/>
              </a:lnSpc>
              <a:buNone/>
            </a:pPr>
            <a:r>
              <a:rPr lang="en-US" sz="1050" dirty="0">
                <a:solidFill>
                  <a:srgbClr val="D9E1FF"/>
                </a:solidFill>
                <a:highlight>
                  <a:srgbClr val="1D1942"/>
                </a:highlight>
                <a:latin typeface="Consolas Light" pitchFamily="34" charset="0"/>
                <a:ea typeface="Consolas Light" pitchFamily="34" charset="-122"/>
                <a:cs typeface="Consolas Light" pitchFamily="34" charset="-120"/>
              </a:rPr>
              <a:t>&lt;/table&gt;</a:t>
            </a:r>
            <a:endParaRPr lang="en-US" sz="1050" dirty="0"/>
          </a:p>
        </p:txBody>
      </p:sp>
      <p:sp>
        <p:nvSpPr>
          <p:cNvPr id="14" name="Shape 12"/>
          <p:cNvSpPr/>
          <p:nvPr/>
        </p:nvSpPr>
        <p:spPr>
          <a:xfrm>
            <a:off x="2680097" y="5483900"/>
            <a:ext cx="9270206" cy="1997631"/>
          </a:xfrm>
          <a:prstGeom prst="roundRect">
            <a:avLst>
              <a:gd name="adj" fmla="val 1023"/>
            </a:avLst>
          </a:prstGeom>
          <a:noFill/>
          <a:ln w="7620">
            <a:solidFill>
              <a:srgbClr val="FFFFFF">
                <a:alpha val="24000"/>
              </a:srgbClr>
            </a:solidFill>
            <a:prstDash val="solid"/>
          </a:ln>
        </p:spPr>
      </p:sp>
      <p:sp>
        <p:nvSpPr>
          <p:cNvPr id="15" name="Shape 13"/>
          <p:cNvSpPr/>
          <p:nvPr/>
        </p:nvSpPr>
        <p:spPr>
          <a:xfrm>
            <a:off x="2687717" y="5491520"/>
            <a:ext cx="9254966" cy="396478"/>
          </a:xfrm>
          <a:prstGeom prst="rect">
            <a:avLst/>
          </a:prstGeom>
          <a:solidFill>
            <a:srgbClr val="FFFFFF">
              <a:alpha val="4000"/>
            </a:srgbClr>
          </a:solidFill>
          <a:ln/>
        </p:spPr>
      </p:sp>
      <p:sp>
        <p:nvSpPr>
          <p:cNvPr id="16" name="Text 14"/>
          <p:cNvSpPr/>
          <p:nvPr/>
        </p:nvSpPr>
        <p:spPr>
          <a:xfrm>
            <a:off x="2823924" y="5580817"/>
            <a:ext cx="8982551" cy="217884"/>
          </a:xfrm>
          <a:prstGeom prst="rect">
            <a:avLst/>
          </a:prstGeom>
          <a:noFill/>
          <a:ln/>
        </p:spPr>
        <p:txBody>
          <a:bodyPr wrap="non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Product Details</a:t>
            </a:r>
            <a:endParaRPr lang="en-US" sz="1050" dirty="0"/>
          </a:p>
        </p:txBody>
      </p:sp>
      <p:sp>
        <p:nvSpPr>
          <p:cNvPr id="17" name="Shape 15"/>
          <p:cNvSpPr/>
          <p:nvPr/>
        </p:nvSpPr>
        <p:spPr>
          <a:xfrm>
            <a:off x="2687717" y="5887998"/>
            <a:ext cx="9254966" cy="396478"/>
          </a:xfrm>
          <a:prstGeom prst="rect">
            <a:avLst/>
          </a:prstGeom>
          <a:solidFill>
            <a:srgbClr val="000000">
              <a:alpha val="4000"/>
            </a:srgbClr>
          </a:solidFill>
          <a:ln/>
        </p:spPr>
      </p:sp>
      <p:sp>
        <p:nvSpPr>
          <p:cNvPr id="18" name="Text 16"/>
          <p:cNvSpPr/>
          <p:nvPr/>
        </p:nvSpPr>
        <p:spPr>
          <a:xfrm>
            <a:off x="2823924" y="5977295"/>
            <a:ext cx="4351258" cy="217884"/>
          </a:xfrm>
          <a:prstGeom prst="rect">
            <a:avLst/>
          </a:prstGeom>
          <a:noFill/>
          <a:ln/>
        </p:spPr>
        <p:txBody>
          <a:bodyPr wrap="non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Name</a:t>
            </a:r>
            <a:endParaRPr lang="en-US" sz="1050" dirty="0"/>
          </a:p>
        </p:txBody>
      </p:sp>
      <p:sp>
        <p:nvSpPr>
          <p:cNvPr id="19" name="Text 17"/>
          <p:cNvSpPr/>
          <p:nvPr/>
        </p:nvSpPr>
        <p:spPr>
          <a:xfrm>
            <a:off x="7455217" y="5977295"/>
            <a:ext cx="4351258" cy="217884"/>
          </a:xfrm>
          <a:prstGeom prst="rect">
            <a:avLst/>
          </a:prstGeom>
          <a:noFill/>
          <a:ln/>
        </p:spPr>
        <p:txBody>
          <a:bodyPr wrap="non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SuperWidget 3000</a:t>
            </a:r>
            <a:endParaRPr lang="en-US" sz="1050" dirty="0"/>
          </a:p>
        </p:txBody>
      </p:sp>
      <p:sp>
        <p:nvSpPr>
          <p:cNvPr id="20" name="Shape 18"/>
          <p:cNvSpPr/>
          <p:nvPr/>
        </p:nvSpPr>
        <p:spPr>
          <a:xfrm>
            <a:off x="2687717" y="6284476"/>
            <a:ext cx="9254966" cy="396478"/>
          </a:xfrm>
          <a:prstGeom prst="rect">
            <a:avLst/>
          </a:prstGeom>
          <a:solidFill>
            <a:srgbClr val="FFFFFF">
              <a:alpha val="4000"/>
            </a:srgbClr>
          </a:solidFill>
          <a:ln/>
        </p:spPr>
      </p:sp>
      <p:sp>
        <p:nvSpPr>
          <p:cNvPr id="21" name="Text 19"/>
          <p:cNvSpPr/>
          <p:nvPr/>
        </p:nvSpPr>
        <p:spPr>
          <a:xfrm>
            <a:off x="2823924" y="6373773"/>
            <a:ext cx="4351258" cy="217884"/>
          </a:xfrm>
          <a:prstGeom prst="rect">
            <a:avLst/>
          </a:prstGeom>
          <a:noFill/>
          <a:ln/>
        </p:spPr>
        <p:txBody>
          <a:bodyPr wrap="non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Model No.</a:t>
            </a:r>
            <a:endParaRPr lang="en-US" sz="1050" dirty="0"/>
          </a:p>
        </p:txBody>
      </p:sp>
      <p:sp>
        <p:nvSpPr>
          <p:cNvPr id="22" name="Text 20"/>
          <p:cNvSpPr/>
          <p:nvPr/>
        </p:nvSpPr>
        <p:spPr>
          <a:xfrm>
            <a:off x="7455217" y="6373773"/>
            <a:ext cx="4351258" cy="217884"/>
          </a:xfrm>
          <a:prstGeom prst="rect">
            <a:avLst/>
          </a:prstGeom>
          <a:noFill/>
          <a:ln/>
        </p:spPr>
        <p:txBody>
          <a:bodyPr wrap="non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SW-3000</a:t>
            </a:r>
            <a:endParaRPr lang="en-US" sz="1050" dirty="0"/>
          </a:p>
        </p:txBody>
      </p:sp>
      <p:sp>
        <p:nvSpPr>
          <p:cNvPr id="23" name="Shape 21"/>
          <p:cNvSpPr/>
          <p:nvPr/>
        </p:nvSpPr>
        <p:spPr>
          <a:xfrm>
            <a:off x="2687717" y="6680954"/>
            <a:ext cx="9254966" cy="396478"/>
          </a:xfrm>
          <a:prstGeom prst="rect">
            <a:avLst/>
          </a:prstGeom>
          <a:solidFill>
            <a:srgbClr val="000000">
              <a:alpha val="4000"/>
            </a:srgbClr>
          </a:solidFill>
          <a:ln/>
        </p:spPr>
      </p:sp>
      <p:sp>
        <p:nvSpPr>
          <p:cNvPr id="24" name="Text 22"/>
          <p:cNvSpPr/>
          <p:nvPr/>
        </p:nvSpPr>
        <p:spPr>
          <a:xfrm>
            <a:off x="2823924" y="6770251"/>
            <a:ext cx="4351258" cy="217884"/>
          </a:xfrm>
          <a:prstGeom prst="rect">
            <a:avLst/>
          </a:prstGeom>
          <a:noFill/>
          <a:ln/>
        </p:spPr>
        <p:txBody>
          <a:bodyPr wrap="non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Specifications</a:t>
            </a:r>
            <a:endParaRPr lang="en-US" sz="1050" dirty="0"/>
          </a:p>
        </p:txBody>
      </p:sp>
      <p:sp>
        <p:nvSpPr>
          <p:cNvPr id="25" name="Text 23"/>
          <p:cNvSpPr/>
          <p:nvPr/>
        </p:nvSpPr>
        <p:spPr>
          <a:xfrm>
            <a:off x="7455217" y="6770251"/>
            <a:ext cx="4351258" cy="217884"/>
          </a:xfrm>
          <a:prstGeom prst="rect">
            <a:avLst/>
          </a:prstGeom>
          <a:noFill/>
          <a:ln/>
        </p:spPr>
        <p:txBody>
          <a:bodyPr wrap="non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Weight: 1.5 kg</a:t>
            </a:r>
            <a:endParaRPr lang="en-US" sz="1050" dirty="0"/>
          </a:p>
        </p:txBody>
      </p:sp>
      <p:sp>
        <p:nvSpPr>
          <p:cNvPr id="26" name="Shape 24"/>
          <p:cNvSpPr/>
          <p:nvPr/>
        </p:nvSpPr>
        <p:spPr>
          <a:xfrm>
            <a:off x="2687717" y="7077432"/>
            <a:ext cx="9254966" cy="396478"/>
          </a:xfrm>
          <a:prstGeom prst="rect">
            <a:avLst/>
          </a:prstGeom>
          <a:solidFill>
            <a:srgbClr val="FFFFFF">
              <a:alpha val="4000"/>
            </a:srgbClr>
          </a:solidFill>
          <a:ln/>
        </p:spPr>
      </p:sp>
      <p:sp>
        <p:nvSpPr>
          <p:cNvPr id="27" name="Text 25"/>
          <p:cNvSpPr/>
          <p:nvPr/>
        </p:nvSpPr>
        <p:spPr>
          <a:xfrm>
            <a:off x="7451408" y="7166729"/>
            <a:ext cx="4355068" cy="217884"/>
          </a:xfrm>
          <a:prstGeom prst="rect">
            <a:avLst/>
          </a:prstGeom>
          <a:noFill/>
          <a:ln/>
        </p:spPr>
        <p:txBody>
          <a:bodyPr wrap="non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Battery Life: 10 hrs</a:t>
            </a:r>
            <a:endParaRPr lang="en-US" sz="1050" dirty="0"/>
          </a:p>
        </p:txBody>
      </p:sp>
      <p:sp>
        <p:nvSpPr>
          <p:cNvPr id="28" name="Text 26"/>
          <p:cNvSpPr/>
          <p:nvPr/>
        </p:nvSpPr>
        <p:spPr>
          <a:xfrm>
            <a:off x="2680097" y="7634764"/>
            <a:ext cx="9270206" cy="217884"/>
          </a:xfrm>
          <a:prstGeom prst="rect">
            <a:avLst/>
          </a:prstGeom>
          <a:noFill/>
          <a:ln/>
        </p:spPr>
        <p:txBody>
          <a:bodyPr wrap="none" lIns="0" tIns="0" rIns="0" bIns="0" rtlCol="0" anchor="t"/>
          <a:lstStyle/>
          <a:p>
            <a:pPr marL="0" indent="0" algn="l">
              <a:lnSpc>
                <a:spcPts val="1700"/>
              </a:lnSpc>
              <a:buNone/>
            </a:pPr>
            <a:r>
              <a:rPr lang="en-US" sz="1050" dirty="0">
                <a:solidFill>
                  <a:srgbClr val="D9E1FF"/>
                </a:solidFill>
                <a:latin typeface="Martel Sans Light" pitchFamily="34" charset="0"/>
                <a:ea typeface="Martel Sans Light" pitchFamily="34" charset="-122"/>
                <a:cs typeface="Martel Sans Light" pitchFamily="34" charset="-120"/>
              </a:rPr>
              <a:t>These attributes enable you to create more complex and organized tables, adapting to diverse data presentation needs.</a:t>
            </a:r>
            <a:endParaRPr lang="en-US" sz="1050" dirty="0"/>
          </a:p>
        </p:txBody>
      </p:sp>
      <p:pic>
        <p:nvPicPr>
          <p:cNvPr id="30" name="Picture 29">
            <a:extLst>
              <a:ext uri="{FF2B5EF4-FFF2-40B4-BE49-F238E27FC236}">
                <a16:creationId xmlns:a16="http://schemas.microsoft.com/office/drawing/2014/main" id="{5AEEDBE5-0482-428A-8E32-57591195ACD1}"/>
              </a:ext>
            </a:extLst>
          </p:cNvPr>
          <p:cNvPicPr>
            <a:picLocks noChangeAspect="1"/>
          </p:cNvPicPr>
          <p:nvPr/>
        </p:nvPicPr>
        <p:blipFill>
          <a:blip r:embed="rId3"/>
          <a:stretch>
            <a:fillRect/>
          </a:stretch>
        </p:blipFill>
        <p:spPr>
          <a:xfrm>
            <a:off x="12389367" y="7743706"/>
            <a:ext cx="2200582" cy="44773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247328" y="201454"/>
            <a:ext cx="2135624" cy="1612463"/>
          </a:xfrm>
          <a:prstGeom prst="rect">
            <a:avLst/>
          </a:prstGeom>
        </p:spPr>
      </p:pic>
      <p:sp>
        <p:nvSpPr>
          <p:cNvPr id="3" name="Text 0"/>
          <p:cNvSpPr/>
          <p:nvPr/>
        </p:nvSpPr>
        <p:spPr>
          <a:xfrm>
            <a:off x="1830467" y="2573893"/>
            <a:ext cx="6812994" cy="474107"/>
          </a:xfrm>
          <a:prstGeom prst="rect">
            <a:avLst/>
          </a:prstGeom>
          <a:noFill/>
          <a:ln/>
        </p:spPr>
        <p:txBody>
          <a:bodyPr wrap="none" lIns="0" tIns="0" rIns="0" bIns="0" rtlCol="0" anchor="t"/>
          <a:lstStyle/>
          <a:p>
            <a:pPr marL="0" indent="0" algn="l">
              <a:lnSpc>
                <a:spcPts val="3700"/>
              </a:lnSpc>
              <a:buNone/>
            </a:pPr>
            <a:r>
              <a:rPr lang="en-US" sz="2950" dirty="0">
                <a:solidFill>
                  <a:srgbClr val="FFFFFF"/>
                </a:solidFill>
                <a:latin typeface="Kanit" pitchFamily="34" charset="0"/>
                <a:ea typeface="Kanit" pitchFamily="34" charset="-122"/>
                <a:cs typeface="Kanit" pitchFamily="34" charset="-120"/>
              </a:rPr>
              <a:t>Key Takeaways: Semantic HTML &amp; Tables</a:t>
            </a:r>
            <a:endParaRPr lang="en-US" sz="2950" dirty="0"/>
          </a:p>
        </p:txBody>
      </p:sp>
      <p:sp>
        <p:nvSpPr>
          <p:cNvPr id="4" name="Text 1"/>
          <p:cNvSpPr/>
          <p:nvPr/>
        </p:nvSpPr>
        <p:spPr>
          <a:xfrm>
            <a:off x="1830467" y="3289816"/>
            <a:ext cx="10969466" cy="515779"/>
          </a:xfrm>
          <a:prstGeom prst="rect">
            <a:avLst/>
          </a:prstGeom>
          <a:noFill/>
          <a:ln/>
        </p:spPr>
        <p:txBody>
          <a:bodyPr wrap="square" lIns="0" tIns="0" rIns="0" bIns="0" rtlCol="0" anchor="t"/>
          <a:lstStyle/>
          <a:p>
            <a:pPr marL="0" indent="0" algn="l">
              <a:lnSpc>
                <a:spcPts val="2000"/>
              </a:lnSpc>
              <a:buNone/>
            </a:pPr>
            <a:r>
              <a:rPr lang="en-US" sz="1250" dirty="0">
                <a:solidFill>
                  <a:srgbClr val="D9E1FF"/>
                </a:solidFill>
                <a:latin typeface="Martel Sans Light" pitchFamily="34" charset="0"/>
                <a:ea typeface="Martel Sans Light" pitchFamily="34" charset="-122"/>
                <a:cs typeface="Martel Sans Light" pitchFamily="34" charset="-120"/>
              </a:rPr>
              <a:t>Today, we've explored how to build more meaningful and structured web content. By using semantic tags and well-formed tables, you enhance both the user experience and the underlying code quality.</a:t>
            </a:r>
            <a:endParaRPr lang="en-US" sz="1250" dirty="0"/>
          </a:p>
        </p:txBody>
      </p:sp>
      <p:sp>
        <p:nvSpPr>
          <p:cNvPr id="5" name="Shape 2"/>
          <p:cNvSpPr/>
          <p:nvPr/>
        </p:nvSpPr>
        <p:spPr>
          <a:xfrm>
            <a:off x="1830467" y="3986927"/>
            <a:ext cx="5404128" cy="483632"/>
          </a:xfrm>
          <a:prstGeom prst="roundRect">
            <a:avLst>
              <a:gd name="adj" fmla="val 480077"/>
            </a:avLst>
          </a:prstGeom>
          <a:solidFill>
            <a:srgbClr val="2F2B54"/>
          </a:solidFill>
          <a:ln/>
        </p:spPr>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11623" y="4107775"/>
            <a:ext cx="241816" cy="241816"/>
          </a:xfrm>
          <a:prstGeom prst="rect">
            <a:avLst/>
          </a:prstGeom>
        </p:spPr>
      </p:pic>
      <p:sp>
        <p:nvSpPr>
          <p:cNvPr id="7" name="Text 3"/>
          <p:cNvSpPr/>
          <p:nvPr/>
        </p:nvSpPr>
        <p:spPr>
          <a:xfrm>
            <a:off x="1991678" y="4631769"/>
            <a:ext cx="1896785" cy="237053"/>
          </a:xfrm>
          <a:prstGeom prst="rect">
            <a:avLst/>
          </a:prstGeom>
          <a:noFill/>
          <a:ln/>
        </p:spPr>
        <p:txBody>
          <a:bodyPr wrap="none" lIns="0" tIns="0" rIns="0" bIns="0" rtlCol="0" anchor="t"/>
          <a:lstStyle/>
          <a:p>
            <a:pPr marL="0" indent="0" algn="l">
              <a:lnSpc>
                <a:spcPts val="1850"/>
              </a:lnSpc>
              <a:buNone/>
            </a:pPr>
            <a:r>
              <a:rPr lang="en-US" sz="1450" dirty="0">
                <a:solidFill>
                  <a:srgbClr val="D9E1FF"/>
                </a:solidFill>
                <a:latin typeface="Kanit" pitchFamily="34" charset="0"/>
                <a:ea typeface="Kanit" pitchFamily="34" charset="-122"/>
                <a:cs typeface="Kanit" pitchFamily="34" charset="-120"/>
              </a:rPr>
              <a:t>Semantic HTML</a:t>
            </a:r>
            <a:endParaRPr lang="en-US" sz="1450" dirty="0"/>
          </a:p>
        </p:txBody>
      </p:sp>
      <p:sp>
        <p:nvSpPr>
          <p:cNvPr id="8" name="Text 4"/>
          <p:cNvSpPr/>
          <p:nvPr/>
        </p:nvSpPr>
        <p:spPr>
          <a:xfrm>
            <a:off x="1991678" y="4965502"/>
            <a:ext cx="5081707" cy="257889"/>
          </a:xfrm>
          <a:prstGeom prst="rect">
            <a:avLst/>
          </a:prstGeom>
          <a:noFill/>
          <a:ln/>
        </p:spPr>
        <p:txBody>
          <a:bodyPr wrap="none" lIns="0" tIns="0" rIns="0" bIns="0" rtlCol="0" anchor="t"/>
          <a:lstStyle/>
          <a:p>
            <a:pPr marL="0" indent="0" algn="l">
              <a:lnSpc>
                <a:spcPts val="2000"/>
              </a:lnSpc>
              <a:buNone/>
            </a:pPr>
            <a:r>
              <a:rPr lang="en-US" sz="1250" dirty="0">
                <a:solidFill>
                  <a:srgbClr val="D9E1FF"/>
                </a:solidFill>
                <a:latin typeface="Martel Sans Light" pitchFamily="34" charset="0"/>
                <a:ea typeface="Martel Sans Light" pitchFamily="34" charset="-122"/>
                <a:cs typeface="Martel Sans Light" pitchFamily="34" charset="-120"/>
              </a:rPr>
              <a:t>Adds meaning to content for better accessibility and SEO.</a:t>
            </a:r>
            <a:endParaRPr lang="en-US" sz="1250" dirty="0"/>
          </a:p>
        </p:txBody>
      </p:sp>
      <p:sp>
        <p:nvSpPr>
          <p:cNvPr id="9" name="Shape 5"/>
          <p:cNvSpPr/>
          <p:nvPr/>
        </p:nvSpPr>
        <p:spPr>
          <a:xfrm>
            <a:off x="7395805" y="3986927"/>
            <a:ext cx="5404128" cy="483632"/>
          </a:xfrm>
          <a:prstGeom prst="roundRect">
            <a:avLst>
              <a:gd name="adj" fmla="val 480077"/>
            </a:avLst>
          </a:prstGeom>
          <a:solidFill>
            <a:srgbClr val="2F2B54"/>
          </a:solidFill>
          <a:ln/>
        </p:spPr>
      </p:sp>
      <p:pic>
        <p:nvPicPr>
          <p:cNvPr id="10"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9976961" y="4107775"/>
            <a:ext cx="241816" cy="241816"/>
          </a:xfrm>
          <a:prstGeom prst="rect">
            <a:avLst/>
          </a:prstGeom>
        </p:spPr>
      </p:pic>
      <p:sp>
        <p:nvSpPr>
          <p:cNvPr id="11" name="Text 6"/>
          <p:cNvSpPr/>
          <p:nvPr/>
        </p:nvSpPr>
        <p:spPr>
          <a:xfrm>
            <a:off x="7557016" y="4631769"/>
            <a:ext cx="1896785" cy="237053"/>
          </a:xfrm>
          <a:prstGeom prst="rect">
            <a:avLst/>
          </a:prstGeom>
          <a:noFill/>
          <a:ln/>
        </p:spPr>
        <p:txBody>
          <a:bodyPr wrap="none" lIns="0" tIns="0" rIns="0" bIns="0" rtlCol="0" anchor="t"/>
          <a:lstStyle/>
          <a:p>
            <a:pPr marL="0" indent="0" algn="l">
              <a:lnSpc>
                <a:spcPts val="1850"/>
              </a:lnSpc>
              <a:buNone/>
            </a:pPr>
            <a:r>
              <a:rPr lang="en-US" sz="1450" dirty="0">
                <a:solidFill>
                  <a:srgbClr val="D9E1FF"/>
                </a:solidFill>
                <a:latin typeface="Kanit" pitchFamily="34" charset="0"/>
                <a:ea typeface="Kanit" pitchFamily="34" charset="-122"/>
                <a:cs typeface="Kanit" pitchFamily="34" charset="-120"/>
              </a:rPr>
              <a:t>Comments &amp; Favicons</a:t>
            </a:r>
            <a:endParaRPr lang="en-US" sz="1450" dirty="0"/>
          </a:p>
        </p:txBody>
      </p:sp>
      <p:sp>
        <p:nvSpPr>
          <p:cNvPr id="12" name="Text 7"/>
          <p:cNvSpPr/>
          <p:nvPr/>
        </p:nvSpPr>
        <p:spPr>
          <a:xfrm>
            <a:off x="7557016" y="4965502"/>
            <a:ext cx="5081707" cy="257889"/>
          </a:xfrm>
          <a:prstGeom prst="rect">
            <a:avLst/>
          </a:prstGeom>
          <a:noFill/>
          <a:ln/>
        </p:spPr>
        <p:txBody>
          <a:bodyPr wrap="none" lIns="0" tIns="0" rIns="0" bIns="0" rtlCol="0" anchor="t"/>
          <a:lstStyle/>
          <a:p>
            <a:pPr marL="0" indent="0" algn="l">
              <a:lnSpc>
                <a:spcPts val="2000"/>
              </a:lnSpc>
              <a:buNone/>
            </a:pPr>
            <a:r>
              <a:rPr lang="en-US" sz="1250" dirty="0">
                <a:solidFill>
                  <a:srgbClr val="D9E1FF"/>
                </a:solidFill>
                <a:latin typeface="Martel Sans Light" pitchFamily="34" charset="0"/>
                <a:ea typeface="Martel Sans Light" pitchFamily="34" charset="-122"/>
                <a:cs typeface="Martel Sans Light" pitchFamily="34" charset="-120"/>
              </a:rPr>
              <a:t>Essential for code maintenance and brand identity.</a:t>
            </a:r>
            <a:endParaRPr lang="en-US" sz="1250" dirty="0"/>
          </a:p>
        </p:txBody>
      </p:sp>
      <p:sp>
        <p:nvSpPr>
          <p:cNvPr id="13" name="Shape 8"/>
          <p:cNvSpPr/>
          <p:nvPr/>
        </p:nvSpPr>
        <p:spPr>
          <a:xfrm>
            <a:off x="1830467" y="5545812"/>
            <a:ext cx="5404128" cy="483632"/>
          </a:xfrm>
          <a:prstGeom prst="roundRect">
            <a:avLst>
              <a:gd name="adj" fmla="val 480077"/>
            </a:avLst>
          </a:prstGeom>
          <a:solidFill>
            <a:srgbClr val="2F2B54"/>
          </a:solidFill>
          <a:ln/>
        </p:spPr>
      </p:sp>
      <p:pic>
        <p:nvPicPr>
          <p:cNvPr id="14"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4411623" y="5666661"/>
            <a:ext cx="241816" cy="241816"/>
          </a:xfrm>
          <a:prstGeom prst="rect">
            <a:avLst/>
          </a:prstGeom>
        </p:spPr>
      </p:pic>
      <p:sp>
        <p:nvSpPr>
          <p:cNvPr id="15" name="Text 9"/>
          <p:cNvSpPr/>
          <p:nvPr/>
        </p:nvSpPr>
        <p:spPr>
          <a:xfrm>
            <a:off x="1991678" y="6190655"/>
            <a:ext cx="1896785" cy="237053"/>
          </a:xfrm>
          <a:prstGeom prst="rect">
            <a:avLst/>
          </a:prstGeom>
          <a:noFill/>
          <a:ln/>
        </p:spPr>
        <p:txBody>
          <a:bodyPr wrap="none" lIns="0" tIns="0" rIns="0" bIns="0" rtlCol="0" anchor="t"/>
          <a:lstStyle/>
          <a:p>
            <a:pPr marL="0" indent="0" algn="l">
              <a:lnSpc>
                <a:spcPts val="1850"/>
              </a:lnSpc>
              <a:buNone/>
            </a:pPr>
            <a:r>
              <a:rPr lang="en-US" sz="1450" dirty="0">
                <a:solidFill>
                  <a:srgbClr val="D9E1FF"/>
                </a:solidFill>
                <a:latin typeface="Kanit" pitchFamily="34" charset="0"/>
                <a:ea typeface="Kanit" pitchFamily="34" charset="-122"/>
                <a:cs typeface="Kanit" pitchFamily="34" charset="-120"/>
              </a:rPr>
              <a:t>HTML Tables</a:t>
            </a:r>
            <a:endParaRPr lang="en-US" sz="1450" dirty="0"/>
          </a:p>
        </p:txBody>
      </p:sp>
      <p:sp>
        <p:nvSpPr>
          <p:cNvPr id="16" name="Text 10"/>
          <p:cNvSpPr/>
          <p:nvPr/>
        </p:nvSpPr>
        <p:spPr>
          <a:xfrm>
            <a:off x="1991678" y="6524387"/>
            <a:ext cx="5081707" cy="288369"/>
          </a:xfrm>
          <a:prstGeom prst="rect">
            <a:avLst/>
          </a:prstGeom>
          <a:noFill/>
          <a:ln/>
        </p:spPr>
        <p:txBody>
          <a:bodyPr wrap="none" lIns="0" tIns="0" rIns="0" bIns="0" rtlCol="0" anchor="t"/>
          <a:lstStyle/>
          <a:p>
            <a:pPr marL="0" indent="0" algn="l">
              <a:lnSpc>
                <a:spcPts val="2000"/>
              </a:lnSpc>
              <a:buNone/>
            </a:pPr>
            <a:r>
              <a:rPr lang="en-US" sz="1250" dirty="0">
                <a:solidFill>
                  <a:srgbClr val="D9E1FF"/>
                </a:solidFill>
                <a:latin typeface="Martel Sans Light" pitchFamily="34" charset="0"/>
                <a:ea typeface="Martel Sans Light" pitchFamily="34" charset="-122"/>
                <a:cs typeface="Martel Sans Light" pitchFamily="34" charset="-120"/>
              </a:rPr>
              <a:t>Structure data effectively with </a:t>
            </a:r>
            <a:r>
              <a:rPr lang="en-US" sz="1250" dirty="0">
                <a:solidFill>
                  <a:srgbClr val="D9E1FF"/>
                </a:solidFill>
                <a:highlight>
                  <a:srgbClr val="1D1942"/>
                </a:highlight>
                <a:latin typeface="Consolas" pitchFamily="34" charset="0"/>
                <a:ea typeface="Consolas" pitchFamily="34" charset="-122"/>
                <a:cs typeface="Consolas" pitchFamily="34" charset="-120"/>
              </a:rPr>
              <a:t>&lt;table&gt;</a:t>
            </a:r>
            <a:r>
              <a:rPr lang="en-US" sz="1250" dirty="0">
                <a:solidFill>
                  <a:srgbClr val="D9E1FF"/>
                </a:solidFill>
                <a:latin typeface="Martel Sans Light" pitchFamily="34" charset="0"/>
                <a:ea typeface="Martel Sans Light" pitchFamily="34" charset="-122"/>
                <a:cs typeface="Martel Sans Light" pitchFamily="34" charset="-120"/>
              </a:rPr>
              <a:t>, </a:t>
            </a:r>
            <a:r>
              <a:rPr lang="en-US" sz="1250" dirty="0">
                <a:solidFill>
                  <a:srgbClr val="D9E1FF"/>
                </a:solidFill>
                <a:highlight>
                  <a:srgbClr val="1D1942"/>
                </a:highlight>
                <a:latin typeface="Consolas" pitchFamily="34" charset="0"/>
                <a:ea typeface="Consolas" pitchFamily="34" charset="-122"/>
                <a:cs typeface="Consolas" pitchFamily="34" charset="-120"/>
              </a:rPr>
              <a:t>&lt;tr&gt;</a:t>
            </a:r>
            <a:r>
              <a:rPr lang="en-US" sz="1250" dirty="0">
                <a:solidFill>
                  <a:srgbClr val="D9E1FF"/>
                </a:solidFill>
                <a:latin typeface="Martel Sans Light" pitchFamily="34" charset="0"/>
                <a:ea typeface="Martel Sans Light" pitchFamily="34" charset="-122"/>
                <a:cs typeface="Martel Sans Light" pitchFamily="34" charset="-120"/>
              </a:rPr>
              <a:t>, </a:t>
            </a:r>
            <a:r>
              <a:rPr lang="en-US" sz="1250" dirty="0">
                <a:solidFill>
                  <a:srgbClr val="D9E1FF"/>
                </a:solidFill>
                <a:highlight>
                  <a:srgbClr val="1D1942"/>
                </a:highlight>
                <a:latin typeface="Consolas" pitchFamily="34" charset="0"/>
                <a:ea typeface="Consolas" pitchFamily="34" charset="-122"/>
                <a:cs typeface="Consolas" pitchFamily="34" charset="-120"/>
              </a:rPr>
              <a:t>&lt;th&gt;</a:t>
            </a:r>
            <a:r>
              <a:rPr lang="en-US" sz="1250" dirty="0">
                <a:solidFill>
                  <a:srgbClr val="D9E1FF"/>
                </a:solidFill>
                <a:latin typeface="Martel Sans Light" pitchFamily="34" charset="0"/>
                <a:ea typeface="Martel Sans Light" pitchFamily="34" charset="-122"/>
                <a:cs typeface="Martel Sans Light" pitchFamily="34" charset="-120"/>
              </a:rPr>
              <a:t>, and </a:t>
            </a:r>
            <a:r>
              <a:rPr lang="en-US" sz="1250" dirty="0">
                <a:solidFill>
                  <a:srgbClr val="D9E1FF"/>
                </a:solidFill>
                <a:highlight>
                  <a:srgbClr val="1D1942"/>
                </a:highlight>
                <a:latin typeface="Consolas" pitchFamily="34" charset="0"/>
                <a:ea typeface="Consolas" pitchFamily="34" charset="-122"/>
                <a:cs typeface="Consolas" pitchFamily="34" charset="-120"/>
              </a:rPr>
              <a:t>&lt;td&gt;</a:t>
            </a:r>
            <a:r>
              <a:rPr lang="en-US" sz="1250" dirty="0">
                <a:solidFill>
                  <a:srgbClr val="D9E1FF"/>
                </a:solidFill>
                <a:latin typeface="Martel Sans Light" pitchFamily="34" charset="0"/>
                <a:ea typeface="Martel Sans Light" pitchFamily="34" charset="-122"/>
                <a:cs typeface="Martel Sans Light" pitchFamily="34" charset="-120"/>
              </a:rPr>
              <a:t>.</a:t>
            </a:r>
            <a:endParaRPr lang="en-US" sz="1250" dirty="0"/>
          </a:p>
        </p:txBody>
      </p:sp>
      <p:sp>
        <p:nvSpPr>
          <p:cNvPr id="17" name="Shape 11"/>
          <p:cNvSpPr/>
          <p:nvPr/>
        </p:nvSpPr>
        <p:spPr>
          <a:xfrm>
            <a:off x="7395805" y="5545812"/>
            <a:ext cx="5404128" cy="483632"/>
          </a:xfrm>
          <a:prstGeom prst="roundRect">
            <a:avLst>
              <a:gd name="adj" fmla="val 480077"/>
            </a:avLst>
          </a:prstGeom>
          <a:solidFill>
            <a:srgbClr val="2F2B54"/>
          </a:solidFill>
          <a:ln/>
        </p:spPr>
      </p:sp>
      <p:pic>
        <p:nvPicPr>
          <p:cNvPr id="18" name="Image 4" descr="preencoded.png"/>
          <p:cNvPicPr>
            <a:picLocks noChangeAspect="1"/>
          </p:cNvPicPr>
          <p:nvPr/>
        </p:nvPicPr>
        <p:blipFill>
          <a:blip r:embed="rId4">
            <a:extLst>
              <a:ext uri="{96DAC541-7B7A-43D3-8B79-37D633B846F1}">
                <asvg:svgBlip xmlns:asvg="http://schemas.microsoft.com/office/drawing/2016/SVG/main" r:embed="rId8"/>
              </a:ext>
            </a:extLst>
          </a:blip>
          <a:stretch>
            <a:fillRect/>
          </a:stretch>
        </p:blipFill>
        <p:spPr>
          <a:xfrm>
            <a:off x="9976961" y="5666661"/>
            <a:ext cx="241816" cy="241816"/>
          </a:xfrm>
          <a:prstGeom prst="rect">
            <a:avLst/>
          </a:prstGeom>
        </p:spPr>
      </p:pic>
      <p:sp>
        <p:nvSpPr>
          <p:cNvPr id="19" name="Text 12"/>
          <p:cNvSpPr/>
          <p:nvPr/>
        </p:nvSpPr>
        <p:spPr>
          <a:xfrm>
            <a:off x="7557016" y="6190655"/>
            <a:ext cx="1897023" cy="237053"/>
          </a:xfrm>
          <a:prstGeom prst="rect">
            <a:avLst/>
          </a:prstGeom>
          <a:noFill/>
          <a:ln/>
        </p:spPr>
        <p:txBody>
          <a:bodyPr wrap="none" lIns="0" tIns="0" rIns="0" bIns="0" rtlCol="0" anchor="t"/>
          <a:lstStyle/>
          <a:p>
            <a:pPr marL="0" indent="0" algn="l">
              <a:lnSpc>
                <a:spcPts val="1850"/>
              </a:lnSpc>
              <a:buNone/>
            </a:pPr>
            <a:r>
              <a:rPr lang="en-US" sz="1450" dirty="0">
                <a:solidFill>
                  <a:srgbClr val="D9E1FF"/>
                </a:solidFill>
                <a:latin typeface="Kanit" pitchFamily="34" charset="0"/>
                <a:ea typeface="Kanit" pitchFamily="34" charset="-122"/>
                <a:cs typeface="Kanit" pitchFamily="34" charset="-120"/>
              </a:rPr>
              <a:t>Practice Makes Perfect</a:t>
            </a:r>
            <a:endParaRPr lang="en-US" sz="1450" dirty="0"/>
          </a:p>
        </p:txBody>
      </p:sp>
      <p:sp>
        <p:nvSpPr>
          <p:cNvPr id="20" name="Text 13"/>
          <p:cNvSpPr/>
          <p:nvPr/>
        </p:nvSpPr>
        <p:spPr>
          <a:xfrm>
            <a:off x="7557016" y="6524387"/>
            <a:ext cx="5081707" cy="257889"/>
          </a:xfrm>
          <a:prstGeom prst="rect">
            <a:avLst/>
          </a:prstGeom>
          <a:noFill/>
          <a:ln/>
        </p:spPr>
        <p:txBody>
          <a:bodyPr wrap="none" lIns="0" tIns="0" rIns="0" bIns="0" rtlCol="0" anchor="t"/>
          <a:lstStyle/>
          <a:p>
            <a:pPr marL="0" indent="0" algn="l">
              <a:lnSpc>
                <a:spcPts val="2000"/>
              </a:lnSpc>
              <a:buNone/>
            </a:pPr>
            <a:r>
              <a:rPr lang="en-US" sz="1250" dirty="0">
                <a:solidFill>
                  <a:srgbClr val="D9E1FF"/>
                </a:solidFill>
                <a:latin typeface="Martel Sans Light" pitchFamily="34" charset="0"/>
                <a:ea typeface="Martel Sans Light" pitchFamily="34" charset="-122"/>
                <a:cs typeface="Martel Sans Light" pitchFamily="34" charset="-120"/>
              </a:rPr>
              <a:t>Continue building and experimenting to master these concepts.</a:t>
            </a:r>
            <a:endParaRPr lang="en-US" sz="1250" dirty="0"/>
          </a:p>
        </p:txBody>
      </p:sp>
      <p:sp>
        <p:nvSpPr>
          <p:cNvPr id="21" name="Text 14"/>
          <p:cNvSpPr/>
          <p:nvPr/>
        </p:nvSpPr>
        <p:spPr>
          <a:xfrm>
            <a:off x="1830467" y="7155299"/>
            <a:ext cx="10969466" cy="515779"/>
          </a:xfrm>
          <a:prstGeom prst="rect">
            <a:avLst/>
          </a:prstGeom>
          <a:noFill/>
          <a:ln/>
        </p:spPr>
        <p:txBody>
          <a:bodyPr wrap="square" lIns="0" tIns="0" rIns="0" bIns="0" rtlCol="0" anchor="t"/>
          <a:lstStyle/>
          <a:p>
            <a:pPr marL="0" indent="0" algn="l">
              <a:lnSpc>
                <a:spcPts val="2000"/>
              </a:lnSpc>
              <a:buNone/>
            </a:pPr>
            <a:r>
              <a:rPr lang="en-US" sz="1250" dirty="0">
                <a:solidFill>
                  <a:srgbClr val="D9E1FF"/>
                </a:solidFill>
                <a:latin typeface="Martel Sans Light" pitchFamily="34" charset="0"/>
                <a:ea typeface="Martel Sans Light" pitchFamily="34" charset="-122"/>
                <a:cs typeface="Martel Sans Light" pitchFamily="34" charset="-120"/>
              </a:rPr>
              <a:t>Keep practicing these concepts as they form the backbone of well-structured and accessible web pages. Next, we'll delve into forms and user interaction!</a:t>
            </a:r>
            <a:endParaRPr lang="en-US" sz="1250" dirty="0"/>
          </a:p>
        </p:txBody>
      </p:sp>
      <p:pic>
        <p:nvPicPr>
          <p:cNvPr id="23" name="Picture 22">
            <a:extLst>
              <a:ext uri="{FF2B5EF4-FFF2-40B4-BE49-F238E27FC236}">
                <a16:creationId xmlns:a16="http://schemas.microsoft.com/office/drawing/2014/main" id="{A7233F2B-076E-4AB2-8E6D-CF6A63B225DC}"/>
              </a:ext>
            </a:extLst>
          </p:cNvPr>
          <p:cNvPicPr>
            <a:picLocks noChangeAspect="1"/>
          </p:cNvPicPr>
          <p:nvPr/>
        </p:nvPicPr>
        <p:blipFill>
          <a:blip r:embed="rId9"/>
          <a:stretch>
            <a:fillRect/>
          </a:stretch>
        </p:blipFill>
        <p:spPr>
          <a:xfrm>
            <a:off x="12425363" y="7739050"/>
            <a:ext cx="2200582" cy="44773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1469</Words>
  <Application>Microsoft Office PowerPoint</Application>
  <PresentationFormat>Custom</PresentationFormat>
  <Paragraphs>159</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Consolas Light</vt:lpstr>
      <vt:lpstr>Arial</vt:lpstr>
      <vt:lpstr>Martel Sans Light</vt:lpstr>
      <vt:lpstr>Kanit</vt:lpstr>
      <vt:lpstr>Calibri</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TAHSIN AZAD</dc:creator>
  <cp:lastModifiedBy>Tahsin Shaikat</cp:lastModifiedBy>
  <cp:revision>3</cp:revision>
  <dcterms:created xsi:type="dcterms:W3CDTF">2026-01-21T14:01:17Z</dcterms:created>
  <dcterms:modified xsi:type="dcterms:W3CDTF">2026-01-21T14:26:57Z</dcterms:modified>
</cp:coreProperties>
</file>